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omments/comment1.xml" ContentType="application/vnd.openxmlformats-officedocument.presentationml.comments+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32" r:id="rId1"/>
  </p:sldMasterIdLst>
  <p:notesMasterIdLst>
    <p:notesMasterId r:id="rId33"/>
  </p:notesMasterIdLst>
  <p:sldIdLst>
    <p:sldId id="256" r:id="rId2"/>
    <p:sldId id="267" r:id="rId3"/>
    <p:sldId id="280" r:id="rId4"/>
    <p:sldId id="289" r:id="rId5"/>
    <p:sldId id="268" r:id="rId6"/>
    <p:sldId id="257" r:id="rId7"/>
    <p:sldId id="258" r:id="rId8"/>
    <p:sldId id="259" r:id="rId9"/>
    <p:sldId id="260" r:id="rId10"/>
    <p:sldId id="269" r:id="rId11"/>
    <p:sldId id="270" r:id="rId12"/>
    <p:sldId id="261" r:id="rId13"/>
    <p:sldId id="274" r:id="rId14"/>
    <p:sldId id="282" r:id="rId15"/>
    <p:sldId id="290" r:id="rId16"/>
    <p:sldId id="281" r:id="rId17"/>
    <p:sldId id="286" r:id="rId18"/>
    <p:sldId id="284" r:id="rId19"/>
    <p:sldId id="285" r:id="rId20"/>
    <p:sldId id="283" r:id="rId21"/>
    <p:sldId id="291" r:id="rId22"/>
    <p:sldId id="288" r:id="rId23"/>
    <p:sldId id="295" r:id="rId24"/>
    <p:sldId id="275" r:id="rId25"/>
    <p:sldId id="265" r:id="rId26"/>
    <p:sldId id="292" r:id="rId27"/>
    <p:sldId id="293" r:id="rId28"/>
    <p:sldId id="276" r:id="rId29"/>
    <p:sldId id="277" r:id="rId30"/>
    <p:sldId id="279" r:id="rId31"/>
    <p:sldId id="27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wner" initials="O"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p:scale>
          <a:sx n="76" d="100"/>
          <a:sy n="76" d="100"/>
        </p:scale>
        <p:origin x="-1710" y="-24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265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06-15T13:52:30.351" idx="2">
    <p:pos x="5208" y="1807"/>
    <p:text>Increased font- don't know if necessary</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4F932A-8281-44C9-882F-188913EFFC03}" type="datetimeFigureOut">
              <a:rPr lang="en-US" smtClean="0"/>
              <a:pPr/>
              <a:t>11/21/2017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70F449-E316-4F30-9274-3270B55C8F22}" type="slidenum">
              <a:rPr lang="en-US" smtClean="0"/>
              <a:pPr/>
              <a:t>‹#›</a:t>
            </a:fld>
            <a:endParaRPr lang="en-US" dirty="0"/>
          </a:p>
        </p:txBody>
      </p:sp>
    </p:spTree>
    <p:extLst>
      <p:ext uri="{BB962C8B-B14F-4D97-AF65-F5344CB8AC3E}">
        <p14:creationId xmlns:p14="http://schemas.microsoft.com/office/powerpoint/2010/main" val="2210568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1</a:t>
            </a:fld>
            <a:endParaRPr lang="en-US"/>
          </a:p>
        </p:txBody>
      </p:sp>
    </p:spTree>
    <p:extLst>
      <p:ext uri="{BB962C8B-B14F-4D97-AF65-F5344CB8AC3E}">
        <p14:creationId xmlns:p14="http://schemas.microsoft.com/office/powerpoint/2010/main" val="32969707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Changes in circulation and sensation in the legs and arms can result from diabetes or vascular disease (disease of the blood vessels). Vascular disease causes pain due to a lack of blood supply to the feet, legs, and/or hands. Diabetic neuropathy results from direct damage to the nerves in the extremities and causes numbness, tingling or a burning or throbbing pain. These conditions not only cause disabling pain, but also put the individual at greater risk of a fall.</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10</a:t>
            </a:fld>
            <a:endParaRPr lang="en-US" dirty="0"/>
          </a:p>
        </p:txBody>
      </p:sp>
    </p:spTree>
    <p:extLst>
      <p:ext uri="{BB962C8B-B14F-4D97-AF65-F5344CB8AC3E}">
        <p14:creationId xmlns:p14="http://schemas.microsoft.com/office/powerpoint/2010/main" val="2178181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Shingles are</a:t>
            </a:r>
            <a:r>
              <a:rPr lang="en-US" baseline="0" dirty="0" smtClean="0"/>
              <a:t> caused by a virus that attacks the nerves and often causes a rash and skin blisters, usually</a:t>
            </a:r>
            <a:r>
              <a:rPr lang="en-US" dirty="0" smtClean="0"/>
              <a:t> </a:t>
            </a:r>
            <a:r>
              <a:rPr lang="en-US" baseline="0" dirty="0" smtClean="0"/>
              <a:t>on one side of the body. The virus is the same virus that causes chickenpox.  It “sleeps” in the nerve endings in the body forever after someone has chickenpox and can activate to cause shingles</a:t>
            </a:r>
            <a:r>
              <a:rPr lang="en-US" dirty="0" smtClean="0"/>
              <a:t>. This u</a:t>
            </a:r>
            <a:r>
              <a:rPr lang="en-US" baseline="0" dirty="0" smtClean="0"/>
              <a:t>sually occurs when the person is older and has a weakened immune system due to stress, illness, or medications. The</a:t>
            </a:r>
            <a:r>
              <a:rPr lang="en-US" dirty="0" smtClean="0"/>
              <a:t> virus</a:t>
            </a:r>
            <a:r>
              <a:rPr lang="en-US" baseline="0" dirty="0" smtClean="0"/>
              <a:t> cannot cause chickenpox again, just shingles. This condition usually</a:t>
            </a:r>
            <a:r>
              <a:rPr lang="en-US" dirty="0" smtClean="0"/>
              <a:t> resolves in a few weeks, but can be very painful and sometimes causes pain long after the rash subsides.</a:t>
            </a:r>
          </a:p>
          <a:p>
            <a:endParaRPr lang="en-US" dirty="0"/>
          </a:p>
          <a:p>
            <a:r>
              <a:rPr lang="en-US" dirty="0" smtClean="0"/>
              <a:t>Almost everyone has a headache at sometime in their life. Migraines tend to decrease as people age into their 50s and beyond, but headaches can still be debilitating for some older adults and are more likely to be associated with certain diseases/conditions or medications. Sudden severe headaches in a resident should be reported to the nurse immediately. This can be a sign there is bleeding inside the head.</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11</a:t>
            </a:fld>
            <a:endParaRPr lang="en-US" dirty="0"/>
          </a:p>
        </p:txBody>
      </p:sp>
    </p:spTree>
    <p:extLst>
      <p:ext uri="{BB962C8B-B14F-4D97-AF65-F5344CB8AC3E}">
        <p14:creationId xmlns:p14="http://schemas.microsoft.com/office/powerpoint/2010/main" val="2017956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Poorly controlled pain</a:t>
            </a:r>
            <a:r>
              <a:rPr lang="en-US" baseline="0" dirty="0" smtClean="0"/>
              <a:t> has many adverse consequences as are shown on this slide.  Pain can generally be controlled or at least kept at a level that does not severely impair the individual’s ability to rest and do usual daily activities. It is important to utilize all means available in our attempts to keep people comfortable and able to function.</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12</a:t>
            </a:fld>
            <a:endParaRPr lang="en-US" dirty="0"/>
          </a:p>
        </p:txBody>
      </p:sp>
    </p:spTree>
    <p:extLst>
      <p:ext uri="{BB962C8B-B14F-4D97-AF65-F5344CB8AC3E}">
        <p14:creationId xmlns:p14="http://schemas.microsoft.com/office/powerpoint/2010/main" val="39181183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asking residents about pain or discomfort, it is best to ask them to describe any pain or discomfort they are having. Just asking a person if they have “pain” will not always give you an accurate response.  Many older persons deny pain, but will acknowledge that they have discomfort or that they hurt.</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D670F449-E316-4F30-9274-3270B55C8F22}"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14</a:t>
            </a:fld>
            <a:endParaRPr lang="en-US" dirty="0"/>
          </a:p>
        </p:txBody>
      </p:sp>
    </p:spTree>
    <p:extLst>
      <p:ext uri="{BB962C8B-B14F-4D97-AF65-F5344CB8AC3E}">
        <p14:creationId xmlns:p14="http://schemas.microsoft.com/office/powerpoint/2010/main" val="4917096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term</a:t>
            </a:r>
            <a:r>
              <a:rPr lang="en-US" baseline="0" dirty="0" smtClean="0"/>
              <a:t> WILDA will help you remember what to ask of a resident who is experiencing pain.</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15</a:t>
            </a:fld>
            <a:endParaRPr lang="en-US" dirty="0"/>
          </a:p>
        </p:txBody>
      </p:sp>
    </p:spTree>
    <p:extLst>
      <p:ext uri="{BB962C8B-B14F-4D97-AF65-F5344CB8AC3E}">
        <p14:creationId xmlns:p14="http://schemas.microsoft.com/office/powerpoint/2010/main" val="9797771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prstClr val="black"/>
                </a:solidFill>
              </a:rPr>
              <a:t>There are hundreds of words to describe pain.  It is best to let the resident use their own words, but if they are having difficulty describing it you may need to give them some examples</a:t>
            </a:r>
            <a:r>
              <a:rPr lang="en-US" dirty="0" smtClean="0">
                <a:solidFill>
                  <a:prstClr val="black"/>
                </a:solidFill>
              </a:rPr>
              <a:t>. It is important to know the type of pain, because this offers clues on what is causing the pain and what might be the most effective treatment.  </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16</a:t>
            </a:fld>
            <a:endParaRPr lang="en-US" dirty="0"/>
          </a:p>
        </p:txBody>
      </p:sp>
    </p:spTree>
    <p:extLst>
      <p:ext uri="{BB962C8B-B14F-4D97-AF65-F5344CB8AC3E}">
        <p14:creationId xmlns:p14="http://schemas.microsoft.com/office/powerpoint/2010/main" val="1807205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prstClr val="black"/>
                </a:solidFill>
              </a:rPr>
              <a:t>Pain </a:t>
            </a:r>
            <a:r>
              <a:rPr lang="en-US" dirty="0">
                <a:solidFill>
                  <a:prstClr val="black"/>
                </a:solidFill>
              </a:rPr>
              <a:t>from </a:t>
            </a:r>
            <a:r>
              <a:rPr lang="en-US" dirty="0" smtClean="0">
                <a:solidFill>
                  <a:prstClr val="black"/>
                </a:solidFill>
              </a:rPr>
              <a:t>a headache or urinary tract infection may </a:t>
            </a:r>
            <a:r>
              <a:rPr lang="en-US" dirty="0">
                <a:solidFill>
                  <a:prstClr val="black"/>
                </a:solidFill>
              </a:rPr>
              <a:t>be throbbing or stabbing, while pain from nerve irritation is likely to be burning, </a:t>
            </a:r>
            <a:r>
              <a:rPr lang="en-US" dirty="0" smtClean="0">
                <a:solidFill>
                  <a:prstClr val="black"/>
                </a:solidFill>
              </a:rPr>
              <a:t>shooting, or </a:t>
            </a:r>
            <a:r>
              <a:rPr lang="en-US" dirty="0">
                <a:solidFill>
                  <a:prstClr val="black"/>
                </a:solidFill>
              </a:rPr>
              <a:t>tingling</a:t>
            </a:r>
            <a:r>
              <a:rPr lang="en-US" dirty="0" smtClean="0">
                <a:solidFill>
                  <a:prstClr val="black"/>
                </a:solidFill>
              </a:rPr>
              <a:t>. Pain from arthritis and joint problems is often aching.</a:t>
            </a:r>
          </a:p>
          <a:p>
            <a:endParaRPr lang="en-US" dirty="0"/>
          </a:p>
          <a:p>
            <a:r>
              <a:rPr lang="en-US" baseline="0" dirty="0" smtClean="0"/>
              <a:t>Examples of other terms to describe pain include– searing, knife-like, sharp, twisting, scorching, stretching, jabbing, etc.</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17</a:t>
            </a:fld>
            <a:endParaRPr lang="en-US" dirty="0"/>
          </a:p>
        </p:txBody>
      </p:sp>
    </p:spTree>
    <p:extLst>
      <p:ext uri="{BB962C8B-B14F-4D97-AF65-F5344CB8AC3E}">
        <p14:creationId xmlns:p14="http://schemas.microsoft.com/office/powerpoint/2010/main" val="9375615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Faces Pain Scale is one tool that can be used to have residents rate their pain. You can show them the picture of the faces and have them point to the one that most accurately illustrates the amount of pain they are experiencing.  You can tell them that the first face is no pain and the last face is the worst pain imaginable. Sometimes persons with dementia or severe communication problems can rate their pain using this method.</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18</a:t>
            </a:fld>
            <a:endParaRPr lang="en-US" dirty="0"/>
          </a:p>
        </p:txBody>
      </p:sp>
    </p:spTree>
    <p:extLst>
      <p:ext uri="{BB962C8B-B14F-4D97-AF65-F5344CB8AC3E}">
        <p14:creationId xmlns:p14="http://schemas.microsoft.com/office/powerpoint/2010/main" val="22111358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Numeric Pain Distress Scale is another approach to having people rate their pain. People who are able to communicate verbally and are alert will do best with this test. Make certain to ask people what their pain is “right now”, what is it at its worst, and what level of pain is acceptable. </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19</a:t>
            </a:fld>
            <a:endParaRPr lang="en-US" dirty="0"/>
          </a:p>
        </p:txBody>
      </p:sp>
    </p:spTree>
    <p:extLst>
      <p:ext uri="{BB962C8B-B14F-4D97-AF65-F5344CB8AC3E}">
        <p14:creationId xmlns:p14="http://schemas.microsoft.com/office/powerpoint/2010/main" val="353393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70F449-E316-4F30-9274-3270B55C8F22}" type="slidenum">
              <a:rPr lang="en-US" smtClean="0"/>
              <a:pPr/>
              <a:t>2</a:t>
            </a:fld>
            <a:endParaRPr lang="en-US"/>
          </a:p>
        </p:txBody>
      </p:sp>
    </p:spTree>
    <p:extLst>
      <p:ext uri="{BB962C8B-B14F-4D97-AF65-F5344CB8AC3E}">
        <p14:creationId xmlns:p14="http://schemas.microsoft.com/office/powerpoint/2010/main" val="7808355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diagram</a:t>
            </a:r>
            <a:r>
              <a:rPr lang="en-US" baseline="0" dirty="0" smtClean="0"/>
              <a:t> to use for assessing the area of the pain is in the handouts.</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20</a:t>
            </a:fld>
            <a:endParaRPr lang="en-US" dirty="0"/>
          </a:p>
        </p:txBody>
      </p:sp>
    </p:spTree>
    <p:extLst>
      <p:ext uri="{BB962C8B-B14F-4D97-AF65-F5344CB8AC3E}">
        <p14:creationId xmlns:p14="http://schemas.microsoft.com/office/powerpoint/2010/main" val="26253477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important to know how long the person has been in pain. This may give a clue about the cause or type of pain. It</a:t>
            </a:r>
            <a:r>
              <a:rPr lang="en-US" baseline="0" dirty="0" smtClean="0"/>
              <a:t> is important to catch pain early and treat it before it becomes severe. Medication</a:t>
            </a:r>
            <a:r>
              <a:rPr lang="en-US" dirty="0" smtClean="0"/>
              <a:t> and other approaches to managing pain are most effective before pain becomes severe. </a:t>
            </a:r>
          </a:p>
          <a:p>
            <a:endParaRPr lang="en-US" dirty="0"/>
          </a:p>
          <a:p>
            <a:r>
              <a:rPr lang="en-US" dirty="0" smtClean="0"/>
              <a:t>Knowing whether the pain is constant or comes and goes provides a clue to the type of pain. Some types of pain, particularly nerve pain, may occur for only short periods and resolve without treatment. Other times it can be constant and unremitting. Joint pain can be constant and aching or may be present only with movement.</a:t>
            </a:r>
          </a:p>
          <a:p>
            <a:endParaRPr lang="en-US" dirty="0"/>
          </a:p>
          <a:p>
            <a:r>
              <a:rPr lang="en-US" dirty="0" smtClean="0"/>
              <a:t>The length of time pain lasts is a clue to the cause. It is also important to know how long it takes for the pain to subside or be reduced after a pain treatment or medication is given. The person needs to be reassessed 30 to 45 minutes after medication or other treatment is given to assure it is effective.  </a:t>
            </a:r>
          </a:p>
          <a:p>
            <a:endParaRPr lang="en-US" dirty="0"/>
          </a:p>
          <a:p>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21</a:t>
            </a:fld>
            <a:endParaRPr lang="en-US" dirty="0"/>
          </a:p>
        </p:txBody>
      </p:sp>
    </p:spTree>
    <p:extLst>
      <p:ext uri="{BB962C8B-B14F-4D97-AF65-F5344CB8AC3E}">
        <p14:creationId xmlns:p14="http://schemas.microsoft.com/office/powerpoint/2010/main" val="23247580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Pain can vary with movement, certain activities, temperature, humidity, and other things. </a:t>
            </a:r>
            <a:r>
              <a:rPr lang="en-US" dirty="0"/>
              <a:t>Sometimes people will not be in pain if they are sitting quietly or </a:t>
            </a:r>
            <a:r>
              <a:rPr lang="en-US" dirty="0" smtClean="0"/>
              <a:t>lying </a:t>
            </a:r>
            <a:r>
              <a:rPr lang="en-US" dirty="0"/>
              <a:t>down. However, they may have considerable pain if they do certain movements or stand up and </a:t>
            </a:r>
            <a:r>
              <a:rPr lang="en-US" dirty="0" smtClean="0"/>
              <a:t>walk. While heat and cold can help some kinds of pain, it can cause pain in certain conditions. For example if people have cold intolerance, going outside on a cold day can cause severe pain.  Heat can exacerbate pain in certain neurological conditions, such as multiple sclerosis.</a:t>
            </a:r>
            <a:endParaRPr lang="en-US" dirty="0"/>
          </a:p>
          <a:p>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22</a:t>
            </a:fld>
            <a:endParaRPr lang="en-US" dirty="0"/>
          </a:p>
        </p:txBody>
      </p:sp>
    </p:spTree>
    <p:extLst>
      <p:ext uri="{BB962C8B-B14F-4D97-AF65-F5344CB8AC3E}">
        <p14:creationId xmlns:p14="http://schemas.microsoft.com/office/powerpoint/2010/main" val="24456697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many nondrug approaches to managing pain.  Occasionally  they are effective alone in relieving pain or are helpful in increasing the speed and effectiveness of drug interventions for pain. Medications should be the first line of treatment for severe pain, but nondrug approaches may increase the effectiveness of medications regardless of the level of pain.</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23</a:t>
            </a:fld>
            <a:endParaRPr lang="en-US" dirty="0"/>
          </a:p>
        </p:txBody>
      </p:sp>
    </p:spTree>
    <p:extLst>
      <p:ext uri="{BB962C8B-B14F-4D97-AF65-F5344CB8AC3E}">
        <p14:creationId xmlns:p14="http://schemas.microsoft.com/office/powerpoint/2010/main" val="19845475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a:r>
              <a:rPr lang="en-US" b="1" i="1" dirty="0"/>
              <a:t>Have participants think about a resident that they have cared for that they knew was in pain, but the person could not tell them about the pain. Ask them to describe how they knew the person was having pain. What </a:t>
            </a:r>
            <a:r>
              <a:rPr lang="en-US" b="1" i="1" dirty="0" smtClean="0"/>
              <a:t>signs of pain </a:t>
            </a:r>
            <a:r>
              <a:rPr lang="en-US" b="1" i="1" dirty="0"/>
              <a:t>did they observe?  Write the responses on a flip chart and post each sheet for all to see.  When all responses have been recorded, go to the next slide.</a:t>
            </a:r>
          </a:p>
          <a:p>
            <a:pPr marL="457200"/>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24</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49" y="4495800"/>
            <a:ext cx="438150" cy="381000"/>
          </a:xfrm>
          <a:prstGeom prst="rect">
            <a:avLst/>
          </a:prstGeom>
        </p:spPr>
      </p:pic>
    </p:spTree>
    <p:extLst>
      <p:ext uri="{BB962C8B-B14F-4D97-AF65-F5344CB8AC3E}">
        <p14:creationId xmlns:p14="http://schemas.microsoft.com/office/powerpoint/2010/main" val="11605699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a:t>
            </a:r>
            <a:r>
              <a:rPr lang="en-US" dirty="0"/>
              <a:t>times people who are confused, have dementia, or experience language difficulties cannot tell you </a:t>
            </a:r>
            <a:r>
              <a:rPr lang="en-US" dirty="0" smtClean="0"/>
              <a:t>through language that </a:t>
            </a:r>
            <a:r>
              <a:rPr lang="en-US" dirty="0"/>
              <a:t>they are in pain. </a:t>
            </a:r>
            <a:r>
              <a:rPr lang="en-US" dirty="0" smtClean="0"/>
              <a:t>The signs of pain that are important in these individuals are behaviors or changes in behaviors. </a:t>
            </a:r>
            <a:r>
              <a:rPr lang="en-US" baseline="0" dirty="0" smtClean="0"/>
              <a:t>Anytime an older adult suddenly becomes confused or has an increase in their confusion, you need to consider pain as a cause. The</a:t>
            </a:r>
            <a:r>
              <a:rPr lang="en-US" dirty="0" smtClean="0"/>
              <a:t> most common causes of confusion in older adults are infection, dehydration, and </a:t>
            </a:r>
            <a:r>
              <a:rPr lang="en-US" b="1" u="sng" dirty="0" smtClean="0"/>
              <a:t>pain.</a:t>
            </a:r>
            <a:endParaRPr lang="en-US" baseline="0" dirty="0" smtClean="0">
              <a:solidFill>
                <a:srgbClr val="FF0000"/>
              </a:solidFill>
            </a:endParaRPr>
          </a:p>
          <a:p>
            <a:endParaRPr lang="en-US" dirty="0"/>
          </a:p>
          <a:p>
            <a:r>
              <a:rPr lang="en-US" baseline="0" dirty="0" smtClean="0"/>
              <a:t>Agitation</a:t>
            </a:r>
            <a:r>
              <a:rPr lang="en-US" dirty="0"/>
              <a:t> </a:t>
            </a:r>
            <a:r>
              <a:rPr lang="en-US" dirty="0" smtClean="0"/>
              <a:t>and restlessness may also be indicators of pain or discomfort. The individual may have discomfort from a urinary tract infection, pain from an undetected fracture or other conditions that are causing distress.  </a:t>
            </a:r>
          </a:p>
          <a:p>
            <a:endParaRPr lang="en-US" baseline="0" dirty="0"/>
          </a:p>
          <a:p>
            <a:endParaRPr lang="en-US" dirty="0" smtClean="0"/>
          </a:p>
          <a:p>
            <a:endParaRPr lang="en-US" baseline="0" dirty="0"/>
          </a:p>
          <a:p>
            <a:pPr marL="914400"/>
            <a:endParaRPr lang="en-US" b="1" i="1" baseline="0" dirty="0" smtClean="0"/>
          </a:p>
        </p:txBody>
      </p:sp>
      <p:sp>
        <p:nvSpPr>
          <p:cNvPr id="4" name="Slide Number Placeholder 3"/>
          <p:cNvSpPr>
            <a:spLocks noGrp="1"/>
          </p:cNvSpPr>
          <p:nvPr>
            <p:ph type="sldNum" sz="quarter" idx="10"/>
          </p:nvPr>
        </p:nvSpPr>
        <p:spPr/>
        <p:txBody>
          <a:bodyPr/>
          <a:lstStyle/>
          <a:p>
            <a:fld id="{D670F449-E316-4F30-9274-3270B55C8F22}" type="slidenum">
              <a:rPr lang="en-US" smtClean="0"/>
              <a:pPr/>
              <a:t>25</a:t>
            </a:fld>
            <a:endParaRPr lang="en-US" dirty="0"/>
          </a:p>
        </p:txBody>
      </p:sp>
    </p:spTree>
    <p:extLst>
      <p:ext uri="{BB962C8B-B14F-4D97-AF65-F5344CB8AC3E}">
        <p14:creationId xmlns:p14="http://schemas.microsoft.com/office/powerpoint/2010/main" val="19929855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Anytime a resident grimaces or appears reluctant to move or guards </a:t>
            </a:r>
            <a:r>
              <a:rPr lang="en-US" dirty="0"/>
              <a:t>a part of the body </a:t>
            </a:r>
            <a:r>
              <a:rPr lang="en-US" dirty="0" smtClean="0"/>
              <a:t>upon movement, suspect that pain may be the cause. Though there can be many reasons for moaning, crying and other verbalizations, pain or discomfort are common culprits.  Attempt to determine if there are obvious causes for or areas of discomfort– poor positioning, swollen joints, too cold, too hot</a:t>
            </a:r>
            <a:r>
              <a:rPr lang="en-US" dirty="0" smtClean="0">
                <a:solidFill>
                  <a:srgbClr val="FF0000"/>
                </a:solidFill>
              </a:rPr>
              <a:t>,</a:t>
            </a:r>
            <a:r>
              <a:rPr lang="en-US" dirty="0" smtClean="0"/>
              <a:t> etc.  </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26</a:t>
            </a:fld>
            <a:endParaRPr lang="en-US" dirty="0"/>
          </a:p>
        </p:txBody>
      </p:sp>
    </p:spTree>
    <p:extLst>
      <p:ext uri="{BB962C8B-B14F-4D97-AF65-F5344CB8AC3E}">
        <p14:creationId xmlns:p14="http://schemas.microsoft.com/office/powerpoint/2010/main" val="1329954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Sometimes the signs of pain and discomfort are more subtle.  Unwillingness to eat, refusal to participate in activities, being usually quiet, or physically striking out at caregivers can all signal pain.</a:t>
            </a:r>
          </a:p>
          <a:p>
            <a:endParaRPr lang="en-US" dirty="0"/>
          </a:p>
          <a:p>
            <a:endParaRPr lang="en-US" dirty="0" smtClean="0"/>
          </a:p>
          <a:p>
            <a:pPr marL="914400"/>
            <a:r>
              <a:rPr lang="en-US" b="1" i="1" dirty="0"/>
              <a:t>Give participants copies of the </a:t>
            </a:r>
            <a:r>
              <a:rPr lang="en-US" b="1" i="1" dirty="0" err="1"/>
              <a:t>PainAD</a:t>
            </a:r>
            <a:r>
              <a:rPr lang="en-US" b="1" i="1" dirty="0"/>
              <a:t> scale and go over the indicators of pain in each category.</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27</a:t>
            </a:fld>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276056"/>
            <a:ext cx="841375" cy="58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2137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28</a:t>
            </a:fld>
            <a:endParaRPr lang="en-US" dirty="0"/>
          </a:p>
        </p:txBody>
      </p:sp>
    </p:spTree>
    <p:extLst>
      <p:ext uri="{BB962C8B-B14F-4D97-AF65-F5344CB8AC3E}">
        <p14:creationId xmlns:p14="http://schemas.microsoft.com/office/powerpoint/2010/main" val="35593710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a resident you are caring for has pain, gather as much information as possible and report it to the nurse.  If the resident is able to answer, ask the questions shown earlier– the type of pain, intensity, location, duration, what helps and what makes it worse?</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29</a:t>
            </a:fld>
            <a:endParaRPr lang="en-US" dirty="0"/>
          </a:p>
        </p:txBody>
      </p:sp>
    </p:spTree>
    <p:extLst>
      <p:ext uri="{BB962C8B-B14F-4D97-AF65-F5344CB8AC3E}">
        <p14:creationId xmlns:p14="http://schemas.microsoft.com/office/powerpoint/2010/main" val="2899479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70F449-E316-4F30-9274-3270B55C8F22}" type="slidenum">
              <a:rPr lang="en-US" smtClean="0"/>
              <a:pPr/>
              <a:t>3</a:t>
            </a:fld>
            <a:endParaRPr lang="en-US"/>
          </a:p>
        </p:txBody>
      </p:sp>
    </p:spTree>
    <p:extLst>
      <p:ext uri="{BB962C8B-B14F-4D97-AF65-F5344CB8AC3E}">
        <p14:creationId xmlns:p14="http://schemas.microsoft.com/office/powerpoint/2010/main" val="8005387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30</a:t>
            </a:fld>
            <a:endParaRPr lang="en-US" dirty="0"/>
          </a:p>
        </p:txBody>
      </p:sp>
    </p:spTree>
    <p:extLst>
      <p:ext uri="{BB962C8B-B14F-4D97-AF65-F5344CB8AC3E}">
        <p14:creationId xmlns:p14="http://schemas.microsoft.com/office/powerpoint/2010/main" val="2031577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31</a:t>
            </a:fld>
            <a:endParaRPr lang="en-US" dirty="0"/>
          </a:p>
        </p:txBody>
      </p:sp>
    </p:spTree>
    <p:extLst>
      <p:ext uri="{BB962C8B-B14F-4D97-AF65-F5344CB8AC3E}">
        <p14:creationId xmlns:p14="http://schemas.microsoft.com/office/powerpoint/2010/main" val="3434812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70F449-E316-4F30-9274-3270B55C8F22}" type="slidenum">
              <a:rPr lang="en-US" smtClean="0"/>
              <a:pPr/>
              <a:t>4</a:t>
            </a:fld>
            <a:endParaRPr lang="en-US" dirty="0"/>
          </a:p>
        </p:txBody>
      </p:sp>
    </p:spTree>
    <p:extLst>
      <p:ext uri="{BB962C8B-B14F-4D97-AF65-F5344CB8AC3E}">
        <p14:creationId xmlns:p14="http://schemas.microsoft.com/office/powerpoint/2010/main" val="2500737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Often residents of nursing homes are unable or unwilling to admit they are having pain or discomfort. Some residents are too confused or have communication problems that keep them from being able to tell you they are in pain.  Others may feel it is just a part of growing old and that nothing can be done, while others may not want to admit pain because they fear becoming “addicted” to pain medications.  The direct care worker must always be alert to the signs of pain and discomfort that are discussed in this module.</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5</a:t>
            </a:fld>
            <a:endParaRPr lang="en-US"/>
          </a:p>
        </p:txBody>
      </p:sp>
    </p:spTree>
    <p:extLst>
      <p:ext uri="{BB962C8B-B14F-4D97-AF65-F5344CB8AC3E}">
        <p14:creationId xmlns:p14="http://schemas.microsoft.com/office/powerpoint/2010/main" val="3355389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People experience pain in many ways.  Each person’s perception and expression of pain is shaped by such factors as their biological makeup, their previous experiences with pain, and their culture.  The rule to remember is that pain is whatever the sufferer says it is.  </a:t>
            </a:r>
            <a:endParaRPr lang="en-US" dirty="0"/>
          </a:p>
          <a:p>
            <a:endParaRPr lang="en-US" dirty="0" smtClean="0"/>
          </a:p>
          <a:p>
            <a:pPr marL="628650" indent="-628650"/>
            <a:r>
              <a:rPr lang="en-US" dirty="0"/>
              <a:t>	</a:t>
            </a:r>
            <a:r>
              <a:rPr lang="en-US" b="1" i="1" dirty="0"/>
              <a:t>Ask participants to think about the worst pain they have ever had?  Ask some of them to describe the pain. Next ask them to reproduce that feeling of pain in their bodies. Even if we have searing memories of having pain, it is very rare that one can reproduce the feeling after it is gone. </a:t>
            </a:r>
            <a:endParaRPr lang="en-US" dirty="0"/>
          </a:p>
          <a:p>
            <a:r>
              <a:rPr lang="en-US" dirty="0"/>
              <a:t> </a:t>
            </a:r>
          </a:p>
          <a:p>
            <a:pPr marL="457200" indent="-457200"/>
            <a:endParaRPr lang="en-US" b="1" i="1"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6</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387" y="5410200"/>
            <a:ext cx="3905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85118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Pain is a very individual event. How people perceive, experience, and respond to pain is influenced by characteristics of their nervous system, their past experience with pain, and cultural expectations about pain.</a:t>
            </a:r>
          </a:p>
          <a:p>
            <a:endParaRPr lang="en-US" dirty="0"/>
          </a:p>
          <a:p>
            <a:r>
              <a:rPr lang="en-US" dirty="0" smtClean="0"/>
              <a:t>If people have had long periods of severe pain, we know that the nerves become sensitized.  When this happens, movement or activities that would normally not cause pain can be very painful.  Pain tolerance is also very individual. Conditions that cause annoying discomfort for some people can cause debilitating pain for others.  </a:t>
            </a:r>
          </a:p>
          <a:p>
            <a:endParaRPr lang="en-US" dirty="0"/>
          </a:p>
          <a:p>
            <a:r>
              <a:rPr lang="en-US" dirty="0" smtClean="0"/>
              <a:t>How people express pain also varies across individuals and can be culturally influenced.  In some cultures, it is considered appropriate to freely express pain, while more stoic cultures discourage outward expressions of pain. This “suck it up and get on with it” attitude means that people can be in severe pain and refuse to acknowledge it.  In these cases, it is important that health care providers be alert to nonverbal signs of pain– stiffening and guarding with movement, wincing, being unusually quiet or immobile.  </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7</a:t>
            </a:fld>
            <a:endParaRPr lang="en-US" dirty="0"/>
          </a:p>
        </p:txBody>
      </p:sp>
    </p:spTree>
    <p:extLst>
      <p:ext uri="{BB962C8B-B14F-4D97-AF65-F5344CB8AC3E}">
        <p14:creationId xmlns:p14="http://schemas.microsoft.com/office/powerpoint/2010/main" val="5943730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may not be possible to eliminate all pain, but it is usually possible to make it tolerable. The goal is to improve the individual’s quality of life and ability to conduct desired activities.  We know that when pain is controlled, people are likely to heal faster and better.  This, in turn, can lower health care costs.</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8</a:t>
            </a:fld>
            <a:endParaRPr lang="en-US" dirty="0"/>
          </a:p>
        </p:txBody>
      </p:sp>
    </p:spTree>
    <p:extLst>
      <p:ext uri="{BB962C8B-B14F-4D97-AF65-F5344CB8AC3E}">
        <p14:creationId xmlns:p14="http://schemas.microsoft.com/office/powerpoint/2010/main" val="2400369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Arthritis is a common cause of pain as people age.  Half of all adults over age 65 have arthritis. Arthritis causes pain in the joints and back making it difficult for people to do daily activities and putting them at risk of falling.  </a:t>
            </a:r>
          </a:p>
          <a:p>
            <a:endParaRPr lang="en-US" dirty="0"/>
          </a:p>
          <a:p>
            <a:r>
              <a:rPr lang="en-US" dirty="0" smtClean="0"/>
              <a:t>Osteoporosis is a disease that can affect both men and women, but women are particularly prone to it. Osteoporosis results in a loss of bone. The vertebra in the back and bones throughout the body become more brittle and susceptible to fracture. This condition often results in back pain and increased likelihood of undetected fractures.  </a:t>
            </a:r>
            <a:endParaRPr lang="en-US" dirty="0"/>
          </a:p>
        </p:txBody>
      </p:sp>
      <p:sp>
        <p:nvSpPr>
          <p:cNvPr id="4" name="Slide Number Placeholder 3"/>
          <p:cNvSpPr>
            <a:spLocks noGrp="1"/>
          </p:cNvSpPr>
          <p:nvPr>
            <p:ph type="sldNum" sz="quarter" idx="10"/>
          </p:nvPr>
        </p:nvSpPr>
        <p:spPr/>
        <p:txBody>
          <a:bodyPr/>
          <a:lstStyle/>
          <a:p>
            <a:fld id="{D670F449-E316-4F30-9274-3270B55C8F22}" type="slidenum">
              <a:rPr lang="en-US" smtClean="0"/>
              <a:pPr/>
              <a:t>9</a:t>
            </a:fld>
            <a:endParaRPr lang="en-US" dirty="0"/>
          </a:p>
        </p:txBody>
      </p:sp>
    </p:spTree>
    <p:extLst>
      <p:ext uri="{BB962C8B-B14F-4D97-AF65-F5344CB8AC3E}">
        <p14:creationId xmlns:p14="http://schemas.microsoft.com/office/powerpoint/2010/main" val="39096067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4E144AE8-977E-423B-9C31-BCF3C48D911F}" type="datetimeFigureOut">
              <a:rPr lang="en-US" smtClean="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66D8C3-19EF-4C33-9D70-0AF8AB33236F}" type="slidenum">
              <a:rPr lang="en-US" smtClean="0"/>
              <a:pPr/>
              <a:t>‹#›</a:t>
            </a:fld>
            <a:endParaRPr lang="en-US" dirty="0"/>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44AE8-977E-423B-9C31-BCF3C48D911F}" type="datetimeFigureOut">
              <a:rPr lang="en-US" smtClean="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66D8C3-19EF-4C33-9D70-0AF8AB33236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44AE8-977E-423B-9C31-BCF3C48D911F}" type="datetimeFigureOut">
              <a:rPr lang="en-US" smtClean="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66D8C3-19EF-4C33-9D70-0AF8AB33236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4E144AE8-977E-423B-9C31-BCF3C48D911F}" type="datetimeFigureOut">
              <a:rPr lang="en-US" smtClean="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66D8C3-19EF-4C33-9D70-0AF8AB33236F}" type="slidenum">
              <a:rPr lang="en-US" smtClean="0"/>
              <a:pPr/>
              <a:t>‹#›</a:t>
            </a:fld>
            <a:endParaRPr lang="en-US" dirty="0"/>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144AE8-977E-423B-9C31-BCF3C48D911F}" type="datetimeFigureOut">
              <a:rPr lang="en-US" smtClean="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66D8C3-19EF-4C33-9D70-0AF8AB33236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4E144AE8-977E-423B-9C31-BCF3C48D911F}" type="datetimeFigureOut">
              <a:rPr lang="en-US" smtClean="0"/>
              <a:pPr/>
              <a:t>11/21/2017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66D8C3-19EF-4C33-9D70-0AF8AB33236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E144AE8-977E-423B-9C31-BCF3C48D911F}" type="datetimeFigureOut">
              <a:rPr lang="en-US" smtClean="0"/>
              <a:pPr/>
              <a:t>11/21/2017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266D8C3-19EF-4C33-9D70-0AF8AB33236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E144AE8-977E-423B-9C31-BCF3C48D911F}" type="datetimeFigureOut">
              <a:rPr lang="en-US" smtClean="0"/>
              <a:pPr/>
              <a:t>11/21/2017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266D8C3-19EF-4C33-9D70-0AF8AB33236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44AE8-977E-423B-9C31-BCF3C48D911F}" type="datetimeFigureOut">
              <a:rPr lang="en-US" smtClean="0"/>
              <a:pPr/>
              <a:t>11/21/2017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266D8C3-19EF-4C33-9D70-0AF8AB33236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44AE8-977E-423B-9C31-BCF3C48D911F}" type="datetimeFigureOut">
              <a:rPr lang="en-US" smtClean="0"/>
              <a:pPr/>
              <a:t>11/21/2017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66D8C3-19EF-4C33-9D70-0AF8AB33236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44AE8-977E-423B-9C31-BCF3C48D911F}" type="datetimeFigureOut">
              <a:rPr lang="en-US" smtClean="0"/>
              <a:pPr/>
              <a:t>11/21/2017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66D8C3-19EF-4C33-9D70-0AF8AB33236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61000">
              <a:schemeClr val="bg1">
                <a:tint val="100000"/>
                <a:shade val="90000"/>
                <a:alpha val="100000"/>
              </a:schemeClr>
            </a:gs>
            <a:gs pos="100000">
              <a:schemeClr val="bg1">
                <a:tint val="100000"/>
                <a:shade val="80000"/>
                <a:alpha val="100000"/>
              </a:schemeClr>
            </a:gs>
          </a:gsLst>
          <a:lin ang="5400000" scaled="0"/>
          <a:tileRect/>
        </a:gradFill>
        <a:effectLst/>
      </p:bgPr>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4E144AE8-977E-423B-9C31-BCF3C48D911F}" type="datetimeFigureOut">
              <a:rPr lang="en-US" smtClean="0"/>
              <a:pPr/>
              <a:t>11/21/2017</a:t>
            </a:fld>
            <a:endParaRPr lang="en-US" dirty="0"/>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dirty="0"/>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3266D8C3-19EF-4C33-9D70-0AF8AB33236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4333" r:id="rId1"/>
    <p:sldLayoutId id="2147484334" r:id="rId2"/>
    <p:sldLayoutId id="2147484335" r:id="rId3"/>
    <p:sldLayoutId id="2147484336" r:id="rId4"/>
    <p:sldLayoutId id="2147484337" r:id="rId5"/>
    <p:sldLayoutId id="2147484338" r:id="rId6"/>
    <p:sldLayoutId id="2147484339" r:id="rId7"/>
    <p:sldLayoutId id="2147484340" r:id="rId8"/>
    <p:sldLayoutId id="2147484341" r:id="rId9"/>
    <p:sldLayoutId id="2147484342" r:id="rId10"/>
    <p:sldLayoutId id="214748434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1.jpg"/><Relationship Id="rId4" Type="http://schemas.openxmlformats.org/officeDocument/2006/relationships/image" Target="../media/image10.jpg"/></Relationships>
</file>

<file path=ppt/slides/_rels/slide1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13.gif"/></Relationships>
</file>

<file path=ppt/slides/_rels/slide18.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3.xml"/><Relationship Id="rId1" Type="http://schemas.openxmlformats.org/officeDocument/2006/relationships/slideLayout" Target="../slideLayouts/slideLayout4.xml"/><Relationship Id="rId4" Type="http://schemas.openxmlformats.org/officeDocument/2006/relationships/image" Target="../media/image20.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200400"/>
            <a:ext cx="6400800" cy="2971800"/>
          </a:xfrm>
        </p:spPr>
        <p:txBody>
          <a:bodyPr>
            <a:normAutofit fontScale="77500" lnSpcReduction="20000"/>
          </a:bodyPr>
          <a:lstStyle/>
          <a:p>
            <a:pPr lvl="0"/>
            <a:r>
              <a:rPr lang="en-US" sz="3200" b="1" dirty="0">
                <a:solidFill>
                  <a:schemeClr val="tx1">
                    <a:lumMod val="65000"/>
                    <a:lumOff val="35000"/>
                  </a:schemeClr>
                </a:solidFill>
                <a:latin typeface="Monotype Corsiva"/>
                <a:cs typeface="Monotype Corsiva"/>
              </a:rPr>
              <a:t>Funded by a grant from </a:t>
            </a:r>
            <a:r>
              <a:rPr lang="en-US" sz="3200" b="1" dirty="0" smtClean="0">
                <a:solidFill>
                  <a:schemeClr val="tx1">
                    <a:lumMod val="65000"/>
                    <a:lumOff val="35000"/>
                  </a:schemeClr>
                </a:solidFill>
                <a:latin typeface="Monotype Corsiva"/>
                <a:cs typeface="Monotype Corsiva"/>
              </a:rPr>
              <a:t>the </a:t>
            </a:r>
            <a:r>
              <a:rPr lang="en-US" sz="3200" b="1" dirty="0">
                <a:solidFill>
                  <a:schemeClr val="tx1">
                    <a:lumMod val="65000"/>
                    <a:lumOff val="35000"/>
                  </a:schemeClr>
                </a:solidFill>
                <a:latin typeface="Monotype Corsiva"/>
                <a:cs typeface="Monotype Corsiva"/>
              </a:rPr>
              <a:t>SCAN Foundation</a:t>
            </a:r>
          </a:p>
          <a:p>
            <a:r>
              <a:rPr lang="en-US" sz="3200" dirty="0" smtClean="0">
                <a:solidFill>
                  <a:schemeClr val="tx1">
                    <a:lumMod val="65000"/>
                    <a:lumOff val="35000"/>
                  </a:schemeClr>
                </a:solidFill>
                <a:latin typeface="Monotype Corsiva"/>
                <a:cs typeface="Monotype Corsiva"/>
              </a:rPr>
              <a:t>Developed </a:t>
            </a:r>
            <a:r>
              <a:rPr lang="en-US" sz="3200" dirty="0">
                <a:solidFill>
                  <a:schemeClr val="tx1">
                    <a:lumMod val="65000"/>
                    <a:lumOff val="35000"/>
                  </a:schemeClr>
                </a:solidFill>
                <a:latin typeface="Monotype Corsiva"/>
                <a:cs typeface="Monotype Corsiva"/>
              </a:rPr>
              <a:t>by </a:t>
            </a:r>
          </a:p>
          <a:p>
            <a:r>
              <a:rPr lang="en-US" sz="3200" dirty="0">
                <a:solidFill>
                  <a:schemeClr val="tx1">
                    <a:lumMod val="65000"/>
                    <a:lumOff val="35000"/>
                  </a:schemeClr>
                </a:solidFill>
                <a:latin typeface="Monotype Corsiva"/>
                <a:cs typeface="Monotype Corsiva"/>
              </a:rPr>
              <a:t>Linda J. Redford, R.N., </a:t>
            </a:r>
            <a:r>
              <a:rPr lang="en-US" sz="3200" dirty="0" err="1">
                <a:solidFill>
                  <a:schemeClr val="tx1">
                    <a:lumMod val="65000"/>
                    <a:lumOff val="35000"/>
                  </a:schemeClr>
                </a:solidFill>
                <a:latin typeface="Monotype Corsiva"/>
                <a:cs typeface="Monotype Corsiva"/>
              </a:rPr>
              <a:t>Ph.D</a:t>
            </a:r>
            <a:endParaRPr lang="en-US" sz="3200" dirty="0">
              <a:solidFill>
                <a:schemeClr val="tx1">
                  <a:lumMod val="65000"/>
                  <a:lumOff val="35000"/>
                </a:schemeClr>
              </a:solidFill>
              <a:latin typeface="Monotype Corsiva"/>
              <a:cs typeface="Monotype Corsiva"/>
            </a:endParaRPr>
          </a:p>
          <a:p>
            <a:r>
              <a:rPr lang="en-US" sz="3200" dirty="0">
                <a:solidFill>
                  <a:schemeClr val="tx1">
                    <a:lumMod val="65000"/>
                    <a:lumOff val="35000"/>
                  </a:schemeClr>
                </a:solidFill>
                <a:latin typeface="Monotype Corsiva"/>
                <a:cs typeface="Monotype Corsiva"/>
              </a:rPr>
              <a:t>University of Kansas Medical Center</a:t>
            </a:r>
          </a:p>
          <a:p>
            <a:r>
              <a:rPr lang="en-US" sz="3200" dirty="0">
                <a:solidFill>
                  <a:schemeClr val="tx1">
                    <a:lumMod val="65000"/>
                    <a:lumOff val="35000"/>
                  </a:schemeClr>
                </a:solidFill>
                <a:latin typeface="Monotype Corsiva"/>
                <a:cs typeface="Monotype Corsiva"/>
              </a:rPr>
              <a:t>In collaboration with Aging Services of California, Sacramento, CA and </a:t>
            </a:r>
            <a:r>
              <a:rPr lang="en-US" sz="3200" dirty="0" err="1">
                <a:solidFill>
                  <a:schemeClr val="tx1">
                    <a:lumMod val="65000"/>
                    <a:lumOff val="35000"/>
                  </a:schemeClr>
                </a:solidFill>
                <a:latin typeface="Monotype Corsiva"/>
                <a:cs typeface="Monotype Corsiva"/>
              </a:rPr>
              <a:t>LeadingAge</a:t>
            </a:r>
            <a:r>
              <a:rPr lang="en-US" sz="3200" dirty="0">
                <a:solidFill>
                  <a:schemeClr val="tx1">
                    <a:lumMod val="65000"/>
                    <a:lumOff val="35000"/>
                  </a:schemeClr>
                </a:solidFill>
                <a:latin typeface="Monotype Corsiva"/>
                <a:cs typeface="Monotype Corsiva"/>
              </a:rPr>
              <a:t> Center for Applied Research, Washington, D.C</a:t>
            </a:r>
            <a:r>
              <a:rPr lang="en-US" sz="3200" dirty="0" smtClean="0">
                <a:solidFill>
                  <a:schemeClr val="tx1">
                    <a:lumMod val="65000"/>
                    <a:lumOff val="35000"/>
                  </a:schemeClr>
                </a:solidFill>
                <a:latin typeface="Monotype Corsiva"/>
                <a:cs typeface="Monotype Corsiva"/>
              </a:rPr>
              <a:t>.</a:t>
            </a:r>
            <a:endParaRPr lang="en-US" sz="3200" dirty="0">
              <a:solidFill>
                <a:schemeClr val="tx1">
                  <a:lumMod val="65000"/>
                  <a:lumOff val="35000"/>
                </a:schemeClr>
              </a:solidFill>
              <a:latin typeface="Monotype Corsiva"/>
              <a:cs typeface="Monotype Corsiva"/>
            </a:endParaRPr>
          </a:p>
        </p:txBody>
      </p:sp>
      <p:sp>
        <p:nvSpPr>
          <p:cNvPr id="2" name="Title 1"/>
          <p:cNvSpPr>
            <a:spLocks noGrp="1"/>
          </p:cNvSpPr>
          <p:nvPr>
            <p:ph type="ctrTitle"/>
          </p:nvPr>
        </p:nvSpPr>
        <p:spPr>
          <a:xfrm>
            <a:off x="685800" y="609601"/>
            <a:ext cx="7772400" cy="2209799"/>
          </a:xfrm>
        </p:spPr>
        <p:txBody>
          <a:bodyPr>
            <a:normAutofit fontScale="90000"/>
          </a:bodyPr>
          <a:lstStyle/>
          <a:p>
            <a:r>
              <a:rPr lang="en-US" sz="4400" dirty="0" smtClean="0">
                <a:solidFill>
                  <a:srgbClr val="FFC000"/>
                </a:solidFill>
              </a:rPr>
              <a:t>The Direct Care Worker’s Role in Identifying and Addressing Pain in Older Adults</a:t>
            </a:r>
            <a:endParaRPr lang="en-US" sz="4400" dirty="0">
              <a:solidFill>
                <a:srgbClr val="FFC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648200" y="1752600"/>
            <a:ext cx="4038600" cy="4373563"/>
          </a:xfrm>
        </p:spPr>
        <p:txBody>
          <a:bodyPr>
            <a:normAutofit/>
          </a:bodyPr>
          <a:lstStyle/>
          <a:p>
            <a:pPr marL="236538" indent="-236538"/>
            <a:r>
              <a:rPr lang="en-US" sz="2800" b="1" dirty="0" smtClean="0">
                <a:solidFill>
                  <a:schemeClr val="tx1">
                    <a:lumMod val="65000"/>
                    <a:lumOff val="35000"/>
                  </a:schemeClr>
                </a:solidFill>
              </a:rPr>
              <a:t>Decreased blood circulation or damage to the nerves in the feet, legs, hands and arms. (Peripheral vascular disease and diabetic neuropathy)</a:t>
            </a:r>
          </a:p>
          <a:p>
            <a:pPr>
              <a:buNone/>
            </a:pPr>
            <a:endParaRPr lang="en-US" sz="2800" b="1" dirty="0">
              <a:solidFill>
                <a:schemeClr val="tx1">
                  <a:lumMod val="65000"/>
                  <a:lumOff val="35000"/>
                </a:schemeClr>
              </a:solidFill>
            </a:endParaRPr>
          </a:p>
        </p:txBody>
      </p:sp>
      <p:pic>
        <p:nvPicPr>
          <p:cNvPr id="6" name="Content Placeholder 5" descr="Poor circulation legs.jpg"/>
          <p:cNvPicPr>
            <a:picLocks noGrp="1" noChangeAspect="1"/>
          </p:cNvPicPr>
          <p:nvPr>
            <p:ph sz="quarter" idx="14"/>
          </p:nvPr>
        </p:nvPicPr>
        <p:blipFill>
          <a:blip r:embed="rId3" cstate="print"/>
          <a:stretch>
            <a:fillRect/>
          </a:stretch>
        </p:blipFill>
        <p:spPr>
          <a:xfrm>
            <a:off x="1462086" y="1962084"/>
            <a:ext cx="2347913" cy="3134585"/>
          </a:xfrm>
        </p:spPr>
      </p:pic>
      <p:sp>
        <p:nvSpPr>
          <p:cNvPr id="4" name="Title 3"/>
          <p:cNvSpPr>
            <a:spLocks noGrp="1"/>
          </p:cNvSpPr>
          <p:nvPr>
            <p:ph type="title"/>
          </p:nvPr>
        </p:nvSpPr>
        <p:spPr/>
        <p:txBody>
          <a:bodyPr>
            <a:noAutofit/>
          </a:bodyPr>
          <a:lstStyle/>
          <a:p>
            <a:r>
              <a:rPr lang="en-US" sz="3600" b="1" dirty="0">
                <a:solidFill>
                  <a:srgbClr val="FFC000"/>
                </a:solidFill>
              </a:rPr>
              <a:t>Common Causes of Pain </a:t>
            </a:r>
            <a:br>
              <a:rPr lang="en-US" sz="3600" b="1" dirty="0">
                <a:solidFill>
                  <a:srgbClr val="FFC000"/>
                </a:solidFill>
              </a:rPr>
            </a:br>
            <a:r>
              <a:rPr lang="en-US" sz="3600" b="1" dirty="0">
                <a:solidFill>
                  <a:srgbClr val="FFC000"/>
                </a:solidFill>
              </a:rPr>
              <a:t>in Older Adults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endParaRPr lang="en-US" sz="4000" dirty="0" smtClean="0"/>
          </a:p>
          <a:p>
            <a:r>
              <a:rPr lang="en-US" sz="4000" b="1" dirty="0" smtClean="0">
                <a:solidFill>
                  <a:schemeClr val="tx1">
                    <a:lumMod val="65000"/>
                    <a:lumOff val="35000"/>
                  </a:schemeClr>
                </a:solidFill>
              </a:rPr>
              <a:t>Shingles</a:t>
            </a:r>
          </a:p>
          <a:p>
            <a:endParaRPr lang="en-US" sz="4000" dirty="0" smtClean="0">
              <a:solidFill>
                <a:schemeClr val="tx1">
                  <a:lumMod val="65000"/>
                  <a:lumOff val="35000"/>
                </a:schemeClr>
              </a:solidFill>
            </a:endParaRPr>
          </a:p>
          <a:p>
            <a:pPr>
              <a:buNone/>
            </a:pPr>
            <a:endParaRPr lang="en-US" sz="4000" dirty="0" smtClean="0">
              <a:solidFill>
                <a:schemeClr val="tx1">
                  <a:lumMod val="65000"/>
                  <a:lumOff val="35000"/>
                </a:schemeClr>
              </a:solidFill>
            </a:endParaRPr>
          </a:p>
          <a:p>
            <a:r>
              <a:rPr lang="en-US" sz="4000" b="1" dirty="0" smtClean="0">
                <a:solidFill>
                  <a:schemeClr val="tx1">
                    <a:lumMod val="65000"/>
                    <a:lumOff val="35000"/>
                  </a:schemeClr>
                </a:solidFill>
              </a:rPr>
              <a:t>Headaches</a:t>
            </a:r>
          </a:p>
          <a:p>
            <a:endParaRPr lang="en-US" sz="4000" dirty="0">
              <a:solidFill>
                <a:schemeClr val="tx1">
                  <a:lumMod val="65000"/>
                  <a:lumOff val="35000"/>
                </a:schemeClr>
              </a:solidFill>
            </a:endParaRPr>
          </a:p>
        </p:txBody>
      </p:sp>
      <p:sp>
        <p:nvSpPr>
          <p:cNvPr id="2" name="Title 1"/>
          <p:cNvSpPr>
            <a:spLocks noGrp="1"/>
          </p:cNvSpPr>
          <p:nvPr>
            <p:ph type="title"/>
          </p:nvPr>
        </p:nvSpPr>
        <p:spPr/>
        <p:txBody>
          <a:bodyPr>
            <a:noAutofit/>
          </a:bodyPr>
          <a:lstStyle/>
          <a:p>
            <a:r>
              <a:rPr lang="en-US" sz="3600" b="1" dirty="0">
                <a:solidFill>
                  <a:srgbClr val="FFC000"/>
                </a:solidFill>
              </a:rPr>
              <a:t>Common Causes of Pain </a:t>
            </a:r>
            <a:br>
              <a:rPr lang="en-US" sz="3600" b="1" dirty="0">
                <a:solidFill>
                  <a:srgbClr val="FFC000"/>
                </a:solidFill>
              </a:rPr>
            </a:br>
            <a:r>
              <a:rPr lang="en-US" sz="3600" b="1" dirty="0">
                <a:solidFill>
                  <a:srgbClr val="FFC000"/>
                </a:solidFill>
              </a:rPr>
              <a:t>in Older Adults</a:t>
            </a:r>
          </a:p>
        </p:txBody>
      </p:sp>
      <p:pic>
        <p:nvPicPr>
          <p:cNvPr id="7" name="Picture 6" descr="shinglesherpeszoster1.png"/>
          <p:cNvPicPr>
            <a:picLocks noChangeAspect="1"/>
          </p:cNvPicPr>
          <p:nvPr/>
        </p:nvPicPr>
        <p:blipFill>
          <a:blip r:embed="rId3" cstate="print"/>
          <a:stretch>
            <a:fillRect/>
          </a:stretch>
        </p:blipFill>
        <p:spPr>
          <a:xfrm>
            <a:off x="4495800" y="1524000"/>
            <a:ext cx="2610505" cy="2270349"/>
          </a:xfrm>
          <a:prstGeom prst="rect">
            <a:avLst/>
          </a:prstGeom>
        </p:spPr>
      </p:pic>
      <p:pic>
        <p:nvPicPr>
          <p:cNvPr id="8" name="Picture 7" descr="headache-300x200.jpg"/>
          <p:cNvPicPr>
            <a:picLocks noChangeAspect="1"/>
          </p:cNvPicPr>
          <p:nvPr/>
        </p:nvPicPr>
        <p:blipFill>
          <a:blip r:embed="rId4" cstate="print"/>
          <a:stretch>
            <a:fillRect/>
          </a:stretch>
        </p:blipFill>
        <p:spPr>
          <a:xfrm>
            <a:off x="4911745" y="4038600"/>
            <a:ext cx="3276600" cy="21844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FFC000"/>
                </a:solidFill>
              </a:rPr>
              <a:t>Consequences of Poorly Controlled Pain</a:t>
            </a:r>
            <a:endParaRPr lang="en-US" sz="3600" b="1" dirty="0">
              <a:solidFill>
                <a:srgbClr val="FFC000"/>
              </a:solidFill>
            </a:endParaRPr>
          </a:p>
        </p:txBody>
      </p:sp>
      <p:sp>
        <p:nvSpPr>
          <p:cNvPr id="3" name="Content Placeholder 2"/>
          <p:cNvSpPr>
            <a:spLocks noGrp="1"/>
          </p:cNvSpPr>
          <p:nvPr>
            <p:ph sz="quarter" idx="13"/>
          </p:nvPr>
        </p:nvSpPr>
        <p:spPr>
          <a:xfrm>
            <a:off x="1066800" y="1600200"/>
            <a:ext cx="7620000" cy="4525963"/>
          </a:xfrm>
        </p:spPr>
        <p:txBody>
          <a:bodyPr>
            <a:normAutofit lnSpcReduction="10000"/>
          </a:bodyPr>
          <a:lstStyle/>
          <a:p>
            <a:pPr marL="228600" indent="-228600"/>
            <a:r>
              <a:rPr lang="en-US" sz="3200" b="1" dirty="0" smtClean="0">
                <a:solidFill>
                  <a:schemeClr val="tx1">
                    <a:lumMod val="65000"/>
                    <a:lumOff val="35000"/>
                  </a:schemeClr>
                </a:solidFill>
              </a:rPr>
              <a:t>Depression</a:t>
            </a:r>
          </a:p>
          <a:p>
            <a:pPr marL="228600" indent="-228600"/>
            <a:r>
              <a:rPr lang="en-US" sz="3200" b="1" dirty="0" smtClean="0">
                <a:solidFill>
                  <a:schemeClr val="tx1">
                    <a:lumMod val="65000"/>
                    <a:lumOff val="35000"/>
                  </a:schemeClr>
                </a:solidFill>
              </a:rPr>
              <a:t>Anger</a:t>
            </a:r>
          </a:p>
          <a:p>
            <a:pPr marL="228600" indent="-228600"/>
            <a:r>
              <a:rPr lang="en-US" sz="3200" b="1" dirty="0" smtClean="0">
                <a:solidFill>
                  <a:schemeClr val="tx1">
                    <a:lumMod val="65000"/>
                    <a:lumOff val="35000"/>
                  </a:schemeClr>
                </a:solidFill>
              </a:rPr>
              <a:t>Poor quality of life</a:t>
            </a:r>
          </a:p>
          <a:p>
            <a:pPr marL="228600" indent="-228600"/>
            <a:r>
              <a:rPr lang="en-US" sz="3200" b="1" dirty="0" smtClean="0">
                <a:solidFill>
                  <a:schemeClr val="tx1">
                    <a:lumMod val="65000"/>
                    <a:lumOff val="35000"/>
                  </a:schemeClr>
                </a:solidFill>
              </a:rPr>
              <a:t>Loss of ability to do daily activities</a:t>
            </a:r>
          </a:p>
          <a:p>
            <a:pPr marL="228600" indent="-228600"/>
            <a:r>
              <a:rPr lang="en-US" sz="3200" b="1" dirty="0" smtClean="0">
                <a:solidFill>
                  <a:schemeClr val="tx1">
                    <a:lumMod val="65000"/>
                    <a:lumOff val="35000"/>
                  </a:schemeClr>
                </a:solidFill>
              </a:rPr>
              <a:t>Impaired relationships with family/friends</a:t>
            </a:r>
          </a:p>
          <a:p>
            <a:pPr marL="228600" indent="-228600"/>
            <a:r>
              <a:rPr lang="en-US" sz="3200" b="1" dirty="0" smtClean="0"/>
              <a:t>Social </a:t>
            </a:r>
            <a:r>
              <a:rPr lang="en-US" sz="3200" b="1" dirty="0"/>
              <a:t>i</a:t>
            </a:r>
            <a:r>
              <a:rPr lang="en-US" sz="3200" b="1" dirty="0" smtClean="0">
                <a:solidFill>
                  <a:schemeClr val="tx1">
                    <a:lumMod val="65000"/>
                    <a:lumOff val="35000"/>
                  </a:schemeClr>
                </a:solidFill>
              </a:rPr>
              <a:t>solation</a:t>
            </a:r>
          </a:p>
          <a:p>
            <a:pPr marL="228600" indent="-228600"/>
            <a:r>
              <a:rPr lang="en-US" sz="3200" b="1" dirty="0" smtClean="0">
                <a:solidFill>
                  <a:schemeClr val="tx1">
                    <a:lumMod val="65000"/>
                    <a:lumOff val="35000"/>
                  </a:schemeClr>
                </a:solidFill>
              </a:rPr>
              <a:t>Loss of self-esteem</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solidFill>
                  <a:srgbClr val="FFC000"/>
                </a:solidFill>
              </a:rPr>
              <a:t>Assessing Pain in a Resident Who Can Tell You How They Feel</a:t>
            </a:r>
            <a:endParaRPr lang="en-US" sz="4000" b="1" dirty="0">
              <a:solidFill>
                <a:srgbClr val="FFC000"/>
              </a:solidFill>
            </a:endParaRPr>
          </a:p>
        </p:txBody>
      </p:sp>
      <p:sp>
        <p:nvSpPr>
          <p:cNvPr id="3" name="Content Placeholder 2"/>
          <p:cNvSpPr>
            <a:spLocks noGrp="1"/>
          </p:cNvSpPr>
          <p:nvPr>
            <p:ph sz="quarter" idx="13"/>
          </p:nvPr>
        </p:nvSpPr>
        <p:spPr>
          <a:xfrm>
            <a:off x="457200" y="1905000"/>
            <a:ext cx="8229600" cy="4221163"/>
          </a:xfrm>
        </p:spPr>
        <p:txBody>
          <a:bodyPr>
            <a:noAutofit/>
          </a:bodyPr>
          <a:lstStyle/>
          <a:p>
            <a:pPr marL="11112" lvl="0" indent="0" algn="ctr">
              <a:buNone/>
            </a:pPr>
            <a:r>
              <a:rPr lang="en-US" sz="3200" b="1" dirty="0" smtClean="0">
                <a:solidFill>
                  <a:schemeClr val="tx2">
                    <a:lumMod val="60000"/>
                    <a:lumOff val="40000"/>
                  </a:schemeClr>
                </a:solidFill>
              </a:rPr>
              <a:t>“Are you having pain or discomfort?</a:t>
            </a:r>
          </a:p>
          <a:p>
            <a:pPr marL="11112" lvl="0" indent="0" algn="ctr">
              <a:buNone/>
            </a:pPr>
            <a:r>
              <a:rPr lang="en-US" sz="2800" b="1" dirty="0" smtClean="0"/>
              <a:t>or </a:t>
            </a:r>
          </a:p>
          <a:p>
            <a:pPr marL="11112" lvl="0" indent="0" algn="ctr">
              <a:buNone/>
            </a:pPr>
            <a:r>
              <a:rPr lang="en-US" sz="3200" b="1" dirty="0" smtClean="0">
                <a:solidFill>
                  <a:schemeClr val="tx2">
                    <a:lumMod val="60000"/>
                    <a:lumOff val="40000"/>
                  </a:schemeClr>
                </a:solidFill>
              </a:rPr>
              <a:t>“Are you hurting anywhere?” </a:t>
            </a:r>
          </a:p>
          <a:p>
            <a:pPr marL="11112" lvl="0" indent="0" algn="ctr">
              <a:buNone/>
            </a:pPr>
            <a:r>
              <a:rPr lang="en-US" sz="2800" b="1" dirty="0" smtClean="0">
                <a:solidFill>
                  <a:schemeClr val="tx1">
                    <a:lumMod val="65000"/>
                    <a:lumOff val="35000"/>
                  </a:schemeClr>
                </a:solidFill>
              </a:rPr>
              <a:t>If the resident says “No”, but you </a:t>
            </a:r>
          </a:p>
          <a:p>
            <a:pPr marL="11112" lvl="0" indent="0" algn="ctr">
              <a:buNone/>
            </a:pPr>
            <a:r>
              <a:rPr lang="en-US" sz="2800" b="1" dirty="0" smtClean="0">
                <a:solidFill>
                  <a:schemeClr val="tx1">
                    <a:lumMod val="65000"/>
                    <a:lumOff val="35000"/>
                  </a:schemeClr>
                </a:solidFill>
              </a:rPr>
              <a:t>suspect something is wrong, say-</a:t>
            </a:r>
          </a:p>
          <a:p>
            <a:pPr marL="11112" lvl="0" indent="0" algn="ctr">
              <a:buNone/>
            </a:pPr>
            <a:r>
              <a:rPr lang="en-US" sz="3200" b="1" dirty="0" smtClean="0">
                <a:solidFill>
                  <a:schemeClr val="tx2">
                    <a:lumMod val="60000"/>
                    <a:lumOff val="40000"/>
                  </a:schemeClr>
                </a:solidFill>
              </a:rPr>
              <a:t>“Tell me about how you are feeling.”</a:t>
            </a:r>
          </a:p>
          <a:p>
            <a:pPr marL="794322" lvl="1" indent="-236538" algn="ctr"/>
            <a:endParaRPr lang="en-US" sz="2800" b="1" dirty="0" smtClean="0">
              <a:solidFill>
                <a:schemeClr val="tx2">
                  <a:lumMod val="60000"/>
                  <a:lumOff val="40000"/>
                </a:schemeClr>
              </a:solidFill>
            </a:endParaRPr>
          </a:p>
          <a:p>
            <a:pPr algn="ctr"/>
            <a:endParaRPr lang="en-US" sz="28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solidFill>
                  <a:srgbClr val="FFC000"/>
                </a:solidFill>
              </a:rPr>
              <a:t>Assessing Pain</a:t>
            </a:r>
            <a:endParaRPr lang="en-US" sz="4000" b="1" dirty="0">
              <a:solidFill>
                <a:srgbClr val="FFC000"/>
              </a:solidFill>
            </a:endParaRPr>
          </a:p>
        </p:txBody>
      </p:sp>
      <p:sp>
        <p:nvSpPr>
          <p:cNvPr id="3" name="Content Placeholder 2"/>
          <p:cNvSpPr>
            <a:spLocks noGrp="1"/>
          </p:cNvSpPr>
          <p:nvPr>
            <p:ph sz="quarter" idx="13"/>
          </p:nvPr>
        </p:nvSpPr>
        <p:spPr>
          <a:xfrm>
            <a:off x="457200" y="2057400"/>
            <a:ext cx="8229600" cy="4068763"/>
          </a:xfrm>
        </p:spPr>
        <p:txBody>
          <a:bodyPr>
            <a:normAutofit/>
          </a:bodyPr>
          <a:lstStyle/>
          <a:p>
            <a:pPr indent="0">
              <a:buNone/>
            </a:pPr>
            <a:r>
              <a:rPr lang="en-US" sz="4400" b="1" dirty="0" smtClean="0">
                <a:solidFill>
                  <a:schemeClr val="tx1">
                    <a:lumMod val="65000"/>
                    <a:lumOff val="35000"/>
                  </a:schemeClr>
                </a:solidFill>
              </a:rPr>
              <a:t>If a resident says he/she is having pain/discomfort, you need to ask a series of questions and report the answers to the nurse</a:t>
            </a:r>
            <a:r>
              <a:rPr lang="en-US" sz="4400" dirty="0" smtClean="0">
                <a:solidFill>
                  <a:schemeClr val="tx1">
                    <a:lumMod val="65000"/>
                    <a:lumOff val="35000"/>
                  </a:schemeClr>
                </a:solidFill>
              </a:rPr>
              <a:t>.</a:t>
            </a:r>
            <a:endParaRPr lang="en-US" sz="4400" dirty="0">
              <a:solidFill>
                <a:schemeClr val="tx1">
                  <a:lumMod val="65000"/>
                  <a:lumOff val="35000"/>
                </a:schemeClr>
              </a:solidFill>
            </a:endParaRPr>
          </a:p>
        </p:txBody>
      </p:sp>
    </p:spTree>
    <p:extLst>
      <p:ext uri="{BB962C8B-B14F-4D97-AF65-F5344CB8AC3E}">
        <p14:creationId xmlns:p14="http://schemas.microsoft.com/office/powerpoint/2010/main" val="1306915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FFC000"/>
                </a:solidFill>
              </a:rPr>
              <a:t>What to ask about pain</a:t>
            </a:r>
            <a:endParaRPr lang="en-US" sz="3600" b="1" dirty="0">
              <a:solidFill>
                <a:srgbClr val="FFC000"/>
              </a:solidFill>
            </a:endParaRPr>
          </a:p>
        </p:txBody>
      </p:sp>
      <p:sp>
        <p:nvSpPr>
          <p:cNvPr id="5" name="Content Placeholder 4"/>
          <p:cNvSpPr>
            <a:spLocks noGrp="1"/>
          </p:cNvSpPr>
          <p:nvPr>
            <p:ph sz="quarter" idx="13"/>
          </p:nvPr>
        </p:nvSpPr>
        <p:spPr/>
        <p:txBody>
          <a:bodyPr>
            <a:normAutofit fontScale="62500" lnSpcReduction="20000"/>
          </a:bodyPr>
          <a:lstStyle/>
          <a:p>
            <a:r>
              <a:rPr lang="en-US" sz="4000" dirty="0" smtClean="0">
                <a:solidFill>
                  <a:schemeClr val="tx1">
                    <a:lumMod val="95000"/>
                    <a:lumOff val="5000"/>
                  </a:schemeClr>
                </a:solidFill>
              </a:rPr>
              <a:t>The word </a:t>
            </a:r>
            <a:r>
              <a:rPr lang="en-US" sz="4000" b="1" dirty="0" smtClean="0">
                <a:solidFill>
                  <a:schemeClr val="tx2">
                    <a:lumMod val="60000"/>
                    <a:lumOff val="40000"/>
                  </a:schemeClr>
                </a:solidFill>
              </a:rPr>
              <a:t>WILDA</a:t>
            </a:r>
            <a:r>
              <a:rPr lang="en-US" sz="4000" dirty="0" smtClean="0">
                <a:solidFill>
                  <a:schemeClr val="tx1">
                    <a:lumMod val="95000"/>
                    <a:lumOff val="5000"/>
                  </a:schemeClr>
                </a:solidFill>
              </a:rPr>
              <a:t> may help you remember what to ask about pain.</a:t>
            </a:r>
          </a:p>
          <a:p>
            <a:pPr lvl="1"/>
            <a:endParaRPr lang="en-US" b="1" dirty="0">
              <a:solidFill>
                <a:schemeClr val="tx1">
                  <a:lumMod val="65000"/>
                  <a:lumOff val="35000"/>
                </a:schemeClr>
              </a:solidFill>
            </a:endParaRPr>
          </a:p>
          <a:p>
            <a:pPr lvl="1"/>
            <a:r>
              <a:rPr lang="en-US" sz="4000" b="1" dirty="0" smtClean="0">
                <a:solidFill>
                  <a:schemeClr val="tx2">
                    <a:lumMod val="60000"/>
                    <a:lumOff val="40000"/>
                  </a:schemeClr>
                </a:solidFill>
              </a:rPr>
              <a:t>W</a:t>
            </a:r>
            <a:r>
              <a:rPr lang="en-US" sz="4000" dirty="0" smtClean="0">
                <a:solidFill>
                  <a:schemeClr val="tx2">
                    <a:lumMod val="60000"/>
                    <a:lumOff val="40000"/>
                  </a:schemeClr>
                </a:solidFill>
              </a:rPr>
              <a:t>ords</a:t>
            </a:r>
            <a:r>
              <a:rPr lang="en-US" sz="2800" dirty="0" smtClean="0">
                <a:solidFill>
                  <a:schemeClr val="tx1">
                    <a:lumMod val="95000"/>
                    <a:lumOff val="5000"/>
                  </a:schemeClr>
                </a:solidFill>
              </a:rPr>
              <a:t> </a:t>
            </a:r>
            <a:r>
              <a:rPr lang="en-US" sz="3500" dirty="0" smtClean="0">
                <a:solidFill>
                  <a:schemeClr val="tx1">
                    <a:lumMod val="95000"/>
                    <a:lumOff val="5000"/>
                  </a:schemeClr>
                </a:solidFill>
              </a:rPr>
              <a:t>(How does it feel?  This should be the type/quality of pain as stated in the words of the resident)</a:t>
            </a:r>
          </a:p>
          <a:p>
            <a:pPr lvl="1"/>
            <a:r>
              <a:rPr lang="en-US" sz="4000" b="1" dirty="0" smtClean="0">
                <a:solidFill>
                  <a:schemeClr val="tx2">
                    <a:lumMod val="60000"/>
                    <a:lumOff val="40000"/>
                  </a:schemeClr>
                </a:solidFill>
              </a:rPr>
              <a:t>I</a:t>
            </a:r>
            <a:r>
              <a:rPr lang="en-US" sz="4000" dirty="0" smtClean="0">
                <a:solidFill>
                  <a:schemeClr val="tx2">
                    <a:lumMod val="60000"/>
                    <a:lumOff val="40000"/>
                  </a:schemeClr>
                </a:solidFill>
              </a:rPr>
              <a:t>ntensity</a:t>
            </a:r>
            <a:r>
              <a:rPr lang="en-US" sz="3200" dirty="0" smtClean="0">
                <a:solidFill>
                  <a:schemeClr val="tx1">
                    <a:lumMod val="95000"/>
                    <a:lumOff val="5000"/>
                  </a:schemeClr>
                </a:solidFill>
              </a:rPr>
              <a:t> </a:t>
            </a:r>
            <a:r>
              <a:rPr lang="en-US" sz="3500" dirty="0" smtClean="0">
                <a:solidFill>
                  <a:schemeClr val="tx1">
                    <a:lumMod val="95000"/>
                    <a:lumOff val="5000"/>
                  </a:schemeClr>
                </a:solidFill>
              </a:rPr>
              <a:t>(How much does it hurt?  Use pain scales to illicit the degree of pain.)</a:t>
            </a:r>
          </a:p>
          <a:p>
            <a:pPr lvl="1"/>
            <a:r>
              <a:rPr lang="en-US" sz="4000" b="1" dirty="0" smtClean="0">
                <a:solidFill>
                  <a:schemeClr val="tx2">
                    <a:lumMod val="60000"/>
                    <a:lumOff val="40000"/>
                  </a:schemeClr>
                </a:solidFill>
              </a:rPr>
              <a:t>L</a:t>
            </a:r>
            <a:r>
              <a:rPr lang="en-US" sz="4000" dirty="0" smtClean="0">
                <a:solidFill>
                  <a:schemeClr val="tx2">
                    <a:lumMod val="60000"/>
                    <a:lumOff val="40000"/>
                  </a:schemeClr>
                </a:solidFill>
              </a:rPr>
              <a:t>ocation</a:t>
            </a:r>
          </a:p>
          <a:p>
            <a:pPr lvl="1"/>
            <a:r>
              <a:rPr lang="en-US" sz="4000" b="1" dirty="0" smtClean="0">
                <a:solidFill>
                  <a:schemeClr val="tx2">
                    <a:lumMod val="60000"/>
                    <a:lumOff val="40000"/>
                  </a:schemeClr>
                </a:solidFill>
              </a:rPr>
              <a:t>D</a:t>
            </a:r>
            <a:r>
              <a:rPr lang="en-US" sz="4000" dirty="0" smtClean="0">
                <a:solidFill>
                  <a:schemeClr val="tx2">
                    <a:lumMod val="60000"/>
                    <a:lumOff val="40000"/>
                  </a:schemeClr>
                </a:solidFill>
              </a:rPr>
              <a:t>uration </a:t>
            </a:r>
            <a:r>
              <a:rPr lang="en-US" sz="3500" dirty="0" smtClean="0"/>
              <a:t>(When did it start? How long does it last?)</a:t>
            </a:r>
          </a:p>
          <a:p>
            <a:pPr lvl="1"/>
            <a:r>
              <a:rPr lang="en-US" sz="4000" b="1" dirty="0" smtClean="0">
                <a:solidFill>
                  <a:schemeClr val="tx2">
                    <a:lumMod val="60000"/>
                    <a:lumOff val="40000"/>
                  </a:schemeClr>
                </a:solidFill>
              </a:rPr>
              <a:t>A</a:t>
            </a:r>
            <a:r>
              <a:rPr lang="en-US" sz="4000" dirty="0" smtClean="0">
                <a:solidFill>
                  <a:schemeClr val="tx2">
                    <a:lumMod val="60000"/>
                    <a:lumOff val="40000"/>
                  </a:schemeClr>
                </a:solidFill>
              </a:rPr>
              <a:t>ggravating/</a:t>
            </a:r>
            <a:r>
              <a:rPr lang="en-US" sz="4000" b="1" dirty="0" smtClean="0">
                <a:solidFill>
                  <a:schemeClr val="tx2">
                    <a:lumMod val="60000"/>
                    <a:lumOff val="40000"/>
                  </a:schemeClr>
                </a:solidFill>
              </a:rPr>
              <a:t>A</a:t>
            </a:r>
            <a:r>
              <a:rPr lang="en-US" sz="4000" dirty="0" smtClean="0">
                <a:solidFill>
                  <a:schemeClr val="tx2">
                    <a:lumMod val="60000"/>
                    <a:lumOff val="40000"/>
                  </a:schemeClr>
                </a:solidFill>
              </a:rPr>
              <a:t>lleviating factors </a:t>
            </a:r>
            <a:r>
              <a:rPr lang="en-US" sz="3500" dirty="0" smtClean="0">
                <a:solidFill>
                  <a:schemeClr val="tx1">
                    <a:lumMod val="95000"/>
                    <a:lumOff val="5000"/>
                  </a:schemeClr>
                </a:solidFill>
              </a:rPr>
              <a:t>(What makes the pain better or worse?)</a:t>
            </a:r>
            <a:endParaRPr lang="en-US" sz="3500" b="1" dirty="0" smtClean="0">
              <a:solidFill>
                <a:schemeClr val="tx1">
                  <a:lumMod val="95000"/>
                  <a:lumOff val="5000"/>
                </a:schemeClr>
              </a:solidFill>
            </a:endParaRPr>
          </a:p>
          <a:p>
            <a:pPr lvl="1"/>
            <a:endParaRPr lang="en-US" sz="3200" b="1" dirty="0">
              <a:solidFill>
                <a:schemeClr val="tx1">
                  <a:lumMod val="65000"/>
                  <a:lumOff val="35000"/>
                </a:schemeClr>
              </a:solidFill>
            </a:endParaRPr>
          </a:p>
        </p:txBody>
      </p:sp>
    </p:spTree>
    <p:extLst>
      <p:ext uri="{BB962C8B-B14F-4D97-AF65-F5344CB8AC3E}">
        <p14:creationId xmlns:p14="http://schemas.microsoft.com/office/powerpoint/2010/main" val="250417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solidFill>
                  <a:srgbClr val="FFC000"/>
                </a:solidFill>
              </a:rPr>
              <a:t>How does the pain feel?</a:t>
            </a:r>
            <a:endParaRPr lang="en-US" sz="4000" b="1" dirty="0">
              <a:solidFill>
                <a:srgbClr val="FFC000"/>
              </a:solidFill>
            </a:endParaRPr>
          </a:p>
        </p:txBody>
      </p:sp>
      <p:sp>
        <p:nvSpPr>
          <p:cNvPr id="3" name="Content Placeholder 2"/>
          <p:cNvSpPr>
            <a:spLocks noGrp="1"/>
          </p:cNvSpPr>
          <p:nvPr>
            <p:ph sz="quarter" idx="13"/>
          </p:nvPr>
        </p:nvSpPr>
        <p:spPr>
          <a:xfrm>
            <a:off x="1295400" y="1518285"/>
            <a:ext cx="6553200" cy="4525963"/>
          </a:xfrm>
        </p:spPr>
        <p:txBody>
          <a:bodyPr>
            <a:noAutofit/>
          </a:bodyPr>
          <a:lstStyle/>
          <a:p>
            <a:r>
              <a:rPr lang="en-US" sz="3600" b="1" dirty="0" smtClean="0">
                <a:solidFill>
                  <a:schemeClr val="tx1">
                    <a:lumMod val="65000"/>
                    <a:lumOff val="35000"/>
                  </a:schemeClr>
                </a:solidFill>
              </a:rPr>
              <a:t>Aching</a:t>
            </a:r>
          </a:p>
          <a:p>
            <a:pPr indent="0">
              <a:buNone/>
            </a:pPr>
            <a:endParaRPr lang="en-US" sz="3600" b="1" dirty="0" smtClean="0">
              <a:solidFill>
                <a:schemeClr val="tx1">
                  <a:lumMod val="65000"/>
                  <a:lumOff val="35000"/>
                </a:schemeClr>
              </a:solidFill>
            </a:endParaRPr>
          </a:p>
          <a:p>
            <a:r>
              <a:rPr lang="en-US" sz="3600" b="1" dirty="0" smtClean="0">
                <a:solidFill>
                  <a:schemeClr val="tx1">
                    <a:lumMod val="65000"/>
                    <a:lumOff val="35000"/>
                  </a:schemeClr>
                </a:solidFill>
              </a:rPr>
              <a:t>Burning</a:t>
            </a:r>
          </a:p>
          <a:p>
            <a:pPr indent="0">
              <a:buNone/>
            </a:pPr>
            <a:endParaRPr lang="en-US" sz="3600" b="1" dirty="0" smtClean="0">
              <a:solidFill>
                <a:schemeClr val="tx1">
                  <a:lumMod val="65000"/>
                  <a:lumOff val="35000"/>
                </a:schemeClr>
              </a:solidFill>
            </a:endParaRPr>
          </a:p>
          <a:p>
            <a:r>
              <a:rPr lang="en-US" sz="3600" b="1" dirty="0" smtClean="0">
                <a:solidFill>
                  <a:schemeClr val="tx1">
                    <a:lumMod val="65000"/>
                    <a:lumOff val="35000"/>
                  </a:schemeClr>
                </a:solidFill>
              </a:rPr>
              <a:t>Stabbing</a:t>
            </a:r>
            <a:endParaRPr lang="en-US" sz="3600" b="1" dirty="0">
              <a:solidFill>
                <a:schemeClr val="tx1">
                  <a:lumMod val="65000"/>
                  <a:lumOff val="35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0" y="1600200"/>
            <a:ext cx="1276350" cy="127635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48262" y="3173729"/>
            <a:ext cx="1262062" cy="1099565"/>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29200" y="4648199"/>
            <a:ext cx="1685925" cy="1261537"/>
          </a:xfrm>
          <a:prstGeom prst="rect">
            <a:avLst/>
          </a:prstGeom>
        </p:spPr>
      </p:pic>
    </p:spTree>
    <p:extLst>
      <p:ext uri="{BB962C8B-B14F-4D97-AF65-F5344CB8AC3E}">
        <p14:creationId xmlns:p14="http://schemas.microsoft.com/office/powerpoint/2010/main" val="37456584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sz="quarter" idx="13"/>
          </p:nvPr>
        </p:nvPicPr>
        <p:blipFill>
          <a:blip r:embed="rId3">
            <a:extLst>
              <a:ext uri="{28A0092B-C50C-407E-A947-70E740481C1C}">
                <a14:useLocalDpi xmlns:a14="http://schemas.microsoft.com/office/drawing/2010/main" val="0"/>
              </a:ext>
            </a:extLst>
          </a:blip>
          <a:stretch>
            <a:fillRect/>
          </a:stretch>
        </p:blipFill>
        <p:spPr>
          <a:xfrm>
            <a:off x="1752600" y="1600200"/>
            <a:ext cx="1524000" cy="1524000"/>
          </a:xfrm>
        </p:spPr>
      </p:pic>
      <p:sp>
        <p:nvSpPr>
          <p:cNvPr id="7" name="Content Placeholder 6"/>
          <p:cNvSpPr>
            <a:spLocks noGrp="1"/>
          </p:cNvSpPr>
          <p:nvPr>
            <p:ph sz="quarter" idx="14"/>
          </p:nvPr>
        </p:nvSpPr>
        <p:spPr/>
        <p:txBody>
          <a:bodyPr/>
          <a:lstStyle/>
          <a:p>
            <a:r>
              <a:rPr lang="en-US" sz="2800" b="1" dirty="0">
                <a:solidFill>
                  <a:schemeClr val="tx1">
                    <a:lumMod val="65000"/>
                    <a:lumOff val="35000"/>
                  </a:schemeClr>
                </a:solidFill>
              </a:rPr>
              <a:t>Tingling (like pins and</a:t>
            </a:r>
          </a:p>
          <a:p>
            <a:pPr>
              <a:buNone/>
            </a:pPr>
            <a:r>
              <a:rPr lang="en-US" sz="2800" b="1" dirty="0">
                <a:solidFill>
                  <a:schemeClr val="tx1">
                    <a:lumMod val="65000"/>
                    <a:lumOff val="35000"/>
                  </a:schemeClr>
                </a:solidFill>
              </a:rPr>
              <a:t>	needles)</a:t>
            </a:r>
          </a:p>
          <a:p>
            <a:pPr>
              <a:buNone/>
            </a:pPr>
            <a:endParaRPr lang="en-US" sz="2800" b="1" dirty="0">
              <a:solidFill>
                <a:schemeClr val="tx1">
                  <a:lumMod val="65000"/>
                  <a:lumOff val="35000"/>
                </a:schemeClr>
              </a:solidFill>
            </a:endParaRPr>
          </a:p>
          <a:p>
            <a:pPr>
              <a:buNone/>
            </a:pPr>
            <a:endParaRPr lang="en-US" sz="2800" b="1" dirty="0">
              <a:solidFill>
                <a:schemeClr val="tx1">
                  <a:lumMod val="65000"/>
                  <a:lumOff val="35000"/>
                </a:schemeClr>
              </a:solidFill>
            </a:endParaRPr>
          </a:p>
          <a:p>
            <a:r>
              <a:rPr lang="en-US" sz="2800" b="1" dirty="0">
                <a:solidFill>
                  <a:schemeClr val="tx1">
                    <a:lumMod val="65000"/>
                    <a:lumOff val="35000"/>
                  </a:schemeClr>
                </a:solidFill>
              </a:rPr>
              <a:t>Shoots through a part </a:t>
            </a:r>
          </a:p>
          <a:p>
            <a:pPr marL="0" indent="0">
              <a:buNone/>
              <a:tabLst>
                <a:tab pos="342900" algn="l"/>
              </a:tabLst>
            </a:pPr>
            <a:r>
              <a:rPr lang="en-US" sz="2800" b="1" dirty="0">
                <a:solidFill>
                  <a:schemeClr val="tx1">
                    <a:lumMod val="65000"/>
                    <a:lumOff val="35000"/>
                  </a:schemeClr>
                </a:solidFill>
              </a:rPr>
              <a:t>	of the body</a:t>
            </a:r>
          </a:p>
          <a:p>
            <a:endParaRPr lang="en-US" b="1" dirty="0"/>
          </a:p>
        </p:txBody>
      </p:sp>
      <p:sp>
        <p:nvSpPr>
          <p:cNvPr id="2" name="Title 1"/>
          <p:cNvSpPr>
            <a:spLocks noGrp="1"/>
          </p:cNvSpPr>
          <p:nvPr>
            <p:ph type="title"/>
          </p:nvPr>
        </p:nvSpPr>
        <p:spPr/>
        <p:txBody>
          <a:bodyPr/>
          <a:lstStyle/>
          <a:p>
            <a:r>
              <a:rPr lang="en-US" sz="3600" b="1" dirty="0">
                <a:solidFill>
                  <a:srgbClr val="FFC000"/>
                </a:solidFill>
              </a:rPr>
              <a:t>How does the pain feel?</a:t>
            </a:r>
          </a:p>
        </p:txBody>
      </p:sp>
      <p:pic>
        <p:nvPicPr>
          <p:cNvPr id="9" name="Picture 8"/>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3352800" y="3352800"/>
            <a:ext cx="1567088" cy="2615997"/>
          </a:xfrm>
          <a:prstGeom prst="rect">
            <a:avLst/>
          </a:prstGeom>
          <a:ln>
            <a:noFill/>
          </a:ln>
        </p:spPr>
      </p:pic>
    </p:spTree>
    <p:extLst>
      <p:ext uri="{BB962C8B-B14F-4D97-AF65-F5344CB8AC3E}">
        <p14:creationId xmlns:p14="http://schemas.microsoft.com/office/powerpoint/2010/main" val="2261456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b="1" dirty="0" smtClean="0">
                <a:solidFill>
                  <a:srgbClr val="FFC000"/>
                </a:solidFill>
              </a:rPr>
              <a:t>How much does it hurt?</a:t>
            </a:r>
            <a:endParaRPr lang="en-US" sz="3600" b="1" dirty="0">
              <a:solidFill>
                <a:srgbClr val="FFC000"/>
              </a:solidFill>
            </a:endParaRPr>
          </a:p>
        </p:txBody>
      </p:sp>
      <p:sp>
        <p:nvSpPr>
          <p:cNvPr id="6" name="Content Placeholder 5"/>
          <p:cNvSpPr>
            <a:spLocks noGrp="1"/>
          </p:cNvSpPr>
          <p:nvPr>
            <p:ph sz="quarter" idx="13"/>
          </p:nvPr>
        </p:nvSpPr>
        <p:spPr/>
        <p:txBody>
          <a:bodyPr>
            <a:normAutofit/>
          </a:bodyPr>
          <a:lstStyle/>
          <a:p>
            <a:r>
              <a:rPr lang="en-US" sz="3200" b="1" dirty="0" smtClean="0">
                <a:solidFill>
                  <a:schemeClr val="tx1">
                    <a:lumMod val="65000"/>
                    <a:lumOff val="35000"/>
                  </a:schemeClr>
                </a:solidFill>
              </a:rPr>
              <a:t>Ask the resident to rate their pain by pointing to the face or responding to the description</a:t>
            </a:r>
            <a:r>
              <a:rPr lang="en-US" sz="3200" b="1" dirty="0" smtClean="0"/>
              <a:t>.</a:t>
            </a:r>
          </a:p>
          <a:p>
            <a:pPr marL="0" indent="0">
              <a:buNone/>
            </a:pPr>
            <a:endParaRPr lang="en-US" sz="3200" b="1" dirty="0"/>
          </a:p>
          <a:p>
            <a:endParaRPr lang="en-US" sz="3200" b="1" dirty="0"/>
          </a:p>
        </p:txBody>
      </p:sp>
      <p:pic>
        <p:nvPicPr>
          <p:cNvPr id="5" name="il_fi" descr="http://www.chw.edu.au/parents/factsheets/imgs/faces_pain_scale.gif"/>
          <p:cNvPicPr/>
          <p:nvPr/>
        </p:nvPicPr>
        <p:blipFill>
          <a:blip r:embed="rId3">
            <a:extLst>
              <a:ext uri="{28A0092B-C50C-407E-A947-70E740481C1C}">
                <a14:useLocalDpi xmlns:a14="http://schemas.microsoft.com/office/drawing/2010/main" val="0"/>
              </a:ext>
            </a:extLst>
          </a:blip>
          <a:srcRect/>
          <a:stretch>
            <a:fillRect/>
          </a:stretch>
        </p:blipFill>
        <p:spPr bwMode="auto">
          <a:xfrm>
            <a:off x="1802130" y="3810000"/>
            <a:ext cx="5539740" cy="1031240"/>
          </a:xfrm>
          <a:prstGeom prst="rect">
            <a:avLst/>
          </a:prstGeom>
          <a:noFill/>
          <a:ln>
            <a:noFill/>
          </a:ln>
        </p:spPr>
      </p:pic>
      <p:sp>
        <p:nvSpPr>
          <p:cNvPr id="2" name="TextBox 1"/>
          <p:cNvSpPr txBox="1"/>
          <p:nvPr/>
        </p:nvSpPr>
        <p:spPr>
          <a:xfrm>
            <a:off x="1676400" y="5065038"/>
            <a:ext cx="1018227" cy="369332"/>
          </a:xfrm>
          <a:prstGeom prst="rect">
            <a:avLst/>
          </a:prstGeom>
          <a:noFill/>
        </p:spPr>
        <p:txBody>
          <a:bodyPr wrap="none" rtlCol="0">
            <a:spAutoFit/>
          </a:bodyPr>
          <a:lstStyle/>
          <a:p>
            <a:r>
              <a:rPr lang="en-US" dirty="0" smtClean="0"/>
              <a:t>No pain</a:t>
            </a:r>
            <a:endParaRPr lang="en-US" dirty="0"/>
          </a:p>
        </p:txBody>
      </p:sp>
      <p:sp>
        <p:nvSpPr>
          <p:cNvPr id="3" name="TextBox 2"/>
          <p:cNvSpPr txBox="1"/>
          <p:nvPr/>
        </p:nvSpPr>
        <p:spPr>
          <a:xfrm>
            <a:off x="6101497" y="5065038"/>
            <a:ext cx="1817805" cy="369332"/>
          </a:xfrm>
          <a:prstGeom prst="rect">
            <a:avLst/>
          </a:prstGeom>
          <a:noFill/>
        </p:spPr>
        <p:txBody>
          <a:bodyPr wrap="none" rtlCol="0">
            <a:spAutoFit/>
          </a:bodyPr>
          <a:lstStyle/>
          <a:p>
            <a:r>
              <a:rPr lang="en-US" dirty="0" smtClean="0"/>
              <a:t>Very much pain</a:t>
            </a:r>
            <a:endParaRPr lang="en-US" dirty="0"/>
          </a:p>
        </p:txBody>
      </p:sp>
    </p:spTree>
    <p:extLst>
      <p:ext uri="{BB962C8B-B14F-4D97-AF65-F5344CB8AC3E}">
        <p14:creationId xmlns:p14="http://schemas.microsoft.com/office/powerpoint/2010/main" val="12260525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FFC000"/>
                </a:solidFill>
              </a:rPr>
              <a:t>How much does it hurt?</a:t>
            </a:r>
          </a:p>
        </p:txBody>
      </p:sp>
      <p:sp>
        <p:nvSpPr>
          <p:cNvPr id="3" name="Content Placeholder 2"/>
          <p:cNvSpPr>
            <a:spLocks noGrp="1"/>
          </p:cNvSpPr>
          <p:nvPr>
            <p:ph sz="quarter" idx="13"/>
          </p:nvPr>
        </p:nvSpPr>
        <p:spPr/>
        <p:txBody>
          <a:bodyPr/>
          <a:lstStyle/>
          <a:p>
            <a:r>
              <a:rPr lang="en-US" sz="2800" b="1" dirty="0" smtClean="0">
                <a:solidFill>
                  <a:schemeClr val="tx1">
                    <a:lumMod val="65000"/>
                    <a:lumOff val="35000"/>
                  </a:schemeClr>
                </a:solidFill>
              </a:rPr>
              <a:t>Another approach to determining how badly the person hurts is the numeric scale shown below.</a:t>
            </a:r>
          </a:p>
          <a:p>
            <a:endParaRPr lang="en-US" b="1" dirty="0">
              <a:solidFill>
                <a:schemeClr val="tx1">
                  <a:lumMod val="65000"/>
                  <a:lumOff val="35000"/>
                </a:schemeClr>
              </a:solidFill>
            </a:endParaRPr>
          </a:p>
          <a:p>
            <a:pPr marL="0" indent="0">
              <a:buNone/>
            </a:pPr>
            <a:endParaRPr lang="en-US" b="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4933" y="3276600"/>
            <a:ext cx="6427787" cy="118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2630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447800"/>
            <a:ext cx="8229600" cy="3276600"/>
          </a:xfrm>
        </p:spPr>
        <p:txBody>
          <a:bodyPr>
            <a:normAutofit/>
          </a:bodyPr>
          <a:lstStyle/>
          <a:p>
            <a:r>
              <a:rPr lang="en-US" b="1" dirty="0" smtClean="0">
                <a:solidFill>
                  <a:srgbClr val="FFC000"/>
                </a:solidFill>
              </a:rPr>
              <a:t>MODULE 1	</a:t>
            </a:r>
            <a:r>
              <a:rPr lang="en-US" dirty="0" smtClean="0"/>
              <a:t/>
            </a:r>
            <a:br>
              <a:rPr lang="en-US" dirty="0" smtClean="0"/>
            </a:br>
            <a:r>
              <a:rPr lang="en-US" dirty="0" smtClean="0"/>
              <a:t> </a:t>
            </a:r>
            <a:br>
              <a:rPr lang="en-US" dirty="0" smtClean="0"/>
            </a:br>
            <a:r>
              <a:rPr lang="en-US" dirty="0" smtClean="0"/>
              <a:t>Identifying Pain in Your Residents</a:t>
            </a:r>
            <a:br>
              <a:rPr lang="en-US" dirty="0" smtClean="0"/>
            </a:b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quarter" idx="13"/>
          </p:nvPr>
        </p:nvPicPr>
        <p:blipFill>
          <a:blip r:embed="rId3">
            <a:extLst>
              <a:ext uri="{28A0092B-C50C-407E-A947-70E740481C1C}">
                <a14:useLocalDpi xmlns:a14="http://schemas.microsoft.com/office/drawing/2010/main" val="0"/>
              </a:ext>
            </a:extLst>
          </a:blip>
          <a:stretch>
            <a:fillRect/>
          </a:stretch>
        </p:blipFill>
        <p:spPr>
          <a:xfrm>
            <a:off x="914400" y="1828800"/>
            <a:ext cx="3366135" cy="2805113"/>
          </a:xfrm>
        </p:spPr>
      </p:pic>
      <p:sp>
        <p:nvSpPr>
          <p:cNvPr id="5" name="Content Placeholder 4"/>
          <p:cNvSpPr>
            <a:spLocks noGrp="1"/>
          </p:cNvSpPr>
          <p:nvPr>
            <p:ph sz="quarter" idx="14"/>
          </p:nvPr>
        </p:nvSpPr>
        <p:spPr/>
        <p:txBody>
          <a:bodyPr>
            <a:normAutofit lnSpcReduction="10000"/>
          </a:bodyPr>
          <a:lstStyle/>
          <a:p>
            <a:r>
              <a:rPr lang="en-US" sz="2800" b="1" dirty="0" smtClean="0">
                <a:solidFill>
                  <a:schemeClr val="tx1">
                    <a:lumMod val="65000"/>
                    <a:lumOff val="35000"/>
                  </a:schemeClr>
                </a:solidFill>
              </a:rPr>
              <a:t>Ask the resident to tell you or point to where they hurt.</a:t>
            </a:r>
          </a:p>
          <a:p>
            <a:r>
              <a:rPr lang="en-US" sz="2800" b="1" dirty="0" smtClean="0">
                <a:solidFill>
                  <a:schemeClr val="tx1">
                    <a:lumMod val="65000"/>
                    <a:lumOff val="35000"/>
                  </a:schemeClr>
                </a:solidFill>
              </a:rPr>
              <a:t>If they say they hurt all over, ask if it is worse in one place.</a:t>
            </a:r>
            <a:endParaRPr lang="en-US" sz="2000" b="1" dirty="0">
              <a:solidFill>
                <a:schemeClr val="tx1">
                  <a:lumMod val="65000"/>
                  <a:lumOff val="35000"/>
                </a:schemeClr>
              </a:solidFill>
            </a:endParaRPr>
          </a:p>
          <a:p>
            <a:r>
              <a:rPr lang="en-US" sz="2800" b="1" dirty="0" smtClean="0">
                <a:solidFill>
                  <a:schemeClr val="tx1">
                    <a:lumMod val="65000"/>
                    <a:lumOff val="35000"/>
                  </a:schemeClr>
                </a:solidFill>
              </a:rPr>
              <a:t>Ask if the pain is deep in the body or near the outside.</a:t>
            </a:r>
          </a:p>
        </p:txBody>
      </p:sp>
      <p:sp>
        <p:nvSpPr>
          <p:cNvPr id="2" name="Title 1"/>
          <p:cNvSpPr>
            <a:spLocks noGrp="1"/>
          </p:cNvSpPr>
          <p:nvPr>
            <p:ph type="title"/>
          </p:nvPr>
        </p:nvSpPr>
        <p:spPr/>
        <p:txBody>
          <a:bodyPr/>
          <a:lstStyle/>
          <a:p>
            <a:r>
              <a:rPr lang="en-US" sz="3600" b="1" dirty="0" smtClean="0">
                <a:solidFill>
                  <a:srgbClr val="FFC000"/>
                </a:solidFill>
              </a:rPr>
              <a:t>Where is the pain?</a:t>
            </a:r>
            <a:endParaRPr lang="en-US" sz="3600" b="1" dirty="0">
              <a:solidFill>
                <a:srgbClr val="FFC000"/>
              </a:solidFill>
            </a:endParaRPr>
          </a:p>
        </p:txBody>
      </p:sp>
    </p:spTree>
    <p:extLst>
      <p:ext uri="{BB962C8B-B14F-4D97-AF65-F5344CB8AC3E}">
        <p14:creationId xmlns:p14="http://schemas.microsoft.com/office/powerpoint/2010/main" val="10029614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endParaRPr lang="en-US" dirty="0"/>
          </a:p>
        </p:txBody>
      </p:sp>
      <p:sp>
        <p:nvSpPr>
          <p:cNvPr id="4" name="Content Placeholder 3"/>
          <p:cNvSpPr>
            <a:spLocks noGrp="1"/>
          </p:cNvSpPr>
          <p:nvPr>
            <p:ph sz="quarter" idx="14"/>
          </p:nvPr>
        </p:nvSpPr>
        <p:spPr/>
        <p:txBody>
          <a:bodyPr>
            <a:normAutofit/>
          </a:bodyPr>
          <a:lstStyle/>
          <a:p>
            <a:r>
              <a:rPr lang="en-US" sz="2800" b="1" dirty="0" smtClean="0">
                <a:solidFill>
                  <a:schemeClr val="tx1">
                    <a:lumMod val="65000"/>
                    <a:lumOff val="35000"/>
                  </a:schemeClr>
                </a:solidFill>
              </a:rPr>
              <a:t>How long has the person been in pain?</a:t>
            </a:r>
          </a:p>
          <a:p>
            <a:r>
              <a:rPr lang="en-US" sz="2800" b="1" dirty="0" smtClean="0">
                <a:solidFill>
                  <a:schemeClr val="tx1">
                    <a:lumMod val="65000"/>
                    <a:lumOff val="35000"/>
                  </a:schemeClr>
                </a:solidFill>
              </a:rPr>
              <a:t>Does it come and go or is it constant?</a:t>
            </a:r>
          </a:p>
          <a:p>
            <a:r>
              <a:rPr lang="en-US" sz="2800" b="1" dirty="0" smtClean="0">
                <a:solidFill>
                  <a:schemeClr val="tx1">
                    <a:lumMod val="65000"/>
                    <a:lumOff val="35000"/>
                  </a:schemeClr>
                </a:solidFill>
              </a:rPr>
              <a:t>How long does the pain usually last?</a:t>
            </a:r>
            <a:endParaRPr lang="en-US" sz="2800" b="1" dirty="0">
              <a:solidFill>
                <a:schemeClr val="tx1">
                  <a:lumMod val="65000"/>
                  <a:lumOff val="35000"/>
                </a:schemeClr>
              </a:solidFill>
            </a:endParaRPr>
          </a:p>
        </p:txBody>
      </p:sp>
      <p:sp>
        <p:nvSpPr>
          <p:cNvPr id="2" name="Title 1"/>
          <p:cNvSpPr>
            <a:spLocks noGrp="1"/>
          </p:cNvSpPr>
          <p:nvPr>
            <p:ph type="title"/>
          </p:nvPr>
        </p:nvSpPr>
        <p:spPr/>
        <p:txBody>
          <a:bodyPr/>
          <a:lstStyle/>
          <a:p>
            <a:r>
              <a:rPr lang="en-US" sz="3600" b="1" dirty="0" smtClean="0">
                <a:solidFill>
                  <a:srgbClr val="FFC000"/>
                </a:solidFill>
              </a:rPr>
              <a:t>Duration of the pain</a:t>
            </a:r>
            <a:endParaRPr lang="en-US" sz="3600" b="1" dirty="0">
              <a:solidFill>
                <a:srgbClr val="FFC000"/>
              </a:solidFil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036" y="2133600"/>
            <a:ext cx="3466826"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29603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quarter" idx="13"/>
          </p:nvPr>
        </p:nvPicPr>
        <p:blipFill>
          <a:blip r:embed="rId3">
            <a:extLst>
              <a:ext uri="{28A0092B-C50C-407E-A947-70E740481C1C}">
                <a14:useLocalDpi xmlns:a14="http://schemas.microsoft.com/office/drawing/2010/main" val="0"/>
              </a:ext>
            </a:extLst>
          </a:blip>
          <a:stretch>
            <a:fillRect/>
          </a:stretch>
        </p:blipFill>
        <p:spPr>
          <a:xfrm>
            <a:off x="1519237" y="2462212"/>
            <a:ext cx="1914525" cy="2390775"/>
          </a:xfrm>
        </p:spPr>
      </p:pic>
      <p:sp>
        <p:nvSpPr>
          <p:cNvPr id="4" name="Content Placeholder 3"/>
          <p:cNvSpPr>
            <a:spLocks noGrp="1"/>
          </p:cNvSpPr>
          <p:nvPr>
            <p:ph sz="quarter" idx="14"/>
          </p:nvPr>
        </p:nvSpPr>
        <p:spPr/>
        <p:txBody>
          <a:bodyPr>
            <a:normAutofit lnSpcReduction="10000"/>
          </a:bodyPr>
          <a:lstStyle/>
          <a:p>
            <a:r>
              <a:rPr lang="en-US" sz="3600" b="1" dirty="0" smtClean="0"/>
              <a:t>Movement</a:t>
            </a:r>
          </a:p>
          <a:p>
            <a:r>
              <a:rPr lang="en-US" sz="3600" b="1" dirty="0" smtClean="0"/>
              <a:t>Walking</a:t>
            </a:r>
            <a:endParaRPr lang="en-US" sz="3600" b="1" dirty="0"/>
          </a:p>
          <a:p>
            <a:r>
              <a:rPr lang="en-US" sz="3600" b="1" dirty="0" smtClean="0"/>
              <a:t>Standing</a:t>
            </a:r>
          </a:p>
          <a:p>
            <a:r>
              <a:rPr lang="en-US" sz="3600" b="1" dirty="0" smtClean="0"/>
              <a:t>Reaching</a:t>
            </a:r>
          </a:p>
          <a:p>
            <a:r>
              <a:rPr lang="en-US" sz="3600" b="1" dirty="0" smtClean="0"/>
              <a:t>Heat</a:t>
            </a:r>
          </a:p>
          <a:p>
            <a:r>
              <a:rPr lang="en-US" sz="3600" b="1" dirty="0" smtClean="0"/>
              <a:t>Cold</a:t>
            </a:r>
          </a:p>
          <a:p>
            <a:endParaRPr lang="en-US" b="1" dirty="0"/>
          </a:p>
          <a:p>
            <a:endParaRPr lang="en-US" b="1" dirty="0" smtClean="0"/>
          </a:p>
          <a:p>
            <a:endParaRPr lang="en-US" dirty="0"/>
          </a:p>
          <a:p>
            <a:endParaRPr lang="en-US" dirty="0" smtClean="0"/>
          </a:p>
          <a:p>
            <a:endParaRPr lang="en-US" dirty="0"/>
          </a:p>
        </p:txBody>
      </p:sp>
      <p:sp>
        <p:nvSpPr>
          <p:cNvPr id="2" name="Title 1"/>
          <p:cNvSpPr>
            <a:spLocks noGrp="1"/>
          </p:cNvSpPr>
          <p:nvPr>
            <p:ph type="title"/>
          </p:nvPr>
        </p:nvSpPr>
        <p:spPr/>
        <p:txBody>
          <a:bodyPr/>
          <a:lstStyle/>
          <a:p>
            <a:r>
              <a:rPr lang="en-US" sz="3600" b="1" dirty="0" smtClean="0">
                <a:solidFill>
                  <a:srgbClr val="FFC000"/>
                </a:solidFill>
              </a:rPr>
              <a:t>What makes the pain worse?</a:t>
            </a:r>
            <a:endParaRPr lang="en-US" sz="3600" b="1" dirty="0">
              <a:solidFill>
                <a:srgbClr val="FFC000"/>
              </a:solidFill>
            </a:endParaRPr>
          </a:p>
        </p:txBody>
      </p:sp>
    </p:spTree>
    <p:extLst>
      <p:ext uri="{BB962C8B-B14F-4D97-AF65-F5344CB8AC3E}">
        <p14:creationId xmlns:p14="http://schemas.microsoft.com/office/powerpoint/2010/main" val="1809795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3"/>
          </p:nvPr>
        </p:nvSpPr>
        <p:spPr/>
        <p:txBody>
          <a:bodyPr>
            <a:normAutofit/>
          </a:bodyPr>
          <a:lstStyle/>
          <a:p>
            <a:r>
              <a:rPr lang="en-US" sz="2800" b="1" dirty="0">
                <a:solidFill>
                  <a:schemeClr val="tx1">
                    <a:lumMod val="65000"/>
                    <a:lumOff val="35000"/>
                  </a:schemeClr>
                </a:solidFill>
              </a:rPr>
              <a:t>Change in position</a:t>
            </a:r>
          </a:p>
          <a:p>
            <a:pPr marL="0" indent="0">
              <a:buNone/>
            </a:pPr>
            <a:endParaRPr lang="en-US" sz="2800" b="1" dirty="0">
              <a:solidFill>
                <a:schemeClr val="tx1">
                  <a:lumMod val="65000"/>
                  <a:lumOff val="35000"/>
                </a:schemeClr>
              </a:solidFill>
            </a:endParaRPr>
          </a:p>
          <a:p>
            <a:r>
              <a:rPr lang="en-US" sz="2800" b="1" dirty="0" smtClean="0">
                <a:solidFill>
                  <a:schemeClr val="tx1">
                    <a:lumMod val="65000"/>
                    <a:lumOff val="35000"/>
                  </a:schemeClr>
                </a:solidFill>
              </a:rPr>
              <a:t>Heat</a:t>
            </a:r>
            <a:r>
              <a:rPr lang="en-US" sz="2800" b="1" dirty="0">
                <a:solidFill>
                  <a:schemeClr val="tx1">
                    <a:lumMod val="65000"/>
                    <a:lumOff val="35000"/>
                  </a:schemeClr>
                </a:solidFill>
              </a:rPr>
              <a:t>, cold, vibration, massage</a:t>
            </a:r>
          </a:p>
          <a:p>
            <a:pPr marL="0" indent="0">
              <a:buNone/>
            </a:pPr>
            <a:endParaRPr lang="en-US" sz="2800" b="1" dirty="0">
              <a:solidFill>
                <a:schemeClr val="tx1">
                  <a:lumMod val="65000"/>
                  <a:lumOff val="35000"/>
                </a:schemeClr>
              </a:solidFill>
            </a:endParaRPr>
          </a:p>
          <a:p>
            <a:r>
              <a:rPr lang="en-US" sz="2800" b="1" dirty="0" smtClean="0">
                <a:solidFill>
                  <a:schemeClr val="tx1">
                    <a:lumMod val="65000"/>
                    <a:lumOff val="35000"/>
                  </a:schemeClr>
                </a:solidFill>
              </a:rPr>
              <a:t>Certain </a:t>
            </a:r>
            <a:r>
              <a:rPr lang="en-US" sz="2800" b="1" dirty="0">
                <a:solidFill>
                  <a:schemeClr val="tx1">
                    <a:lumMod val="65000"/>
                    <a:lumOff val="35000"/>
                  </a:schemeClr>
                </a:solidFill>
              </a:rPr>
              <a:t>medication(s)</a:t>
            </a:r>
          </a:p>
          <a:p>
            <a:endParaRPr lang="en-US" sz="2800" b="1" dirty="0">
              <a:solidFill>
                <a:schemeClr val="tx1">
                  <a:lumMod val="65000"/>
                  <a:lumOff val="35000"/>
                </a:schemeClr>
              </a:solidFill>
            </a:endParaRPr>
          </a:p>
          <a:p>
            <a:endParaRPr lang="en-US" dirty="0"/>
          </a:p>
        </p:txBody>
      </p:sp>
      <p:sp>
        <p:nvSpPr>
          <p:cNvPr id="5" name="Title 4"/>
          <p:cNvSpPr>
            <a:spLocks noGrp="1"/>
          </p:cNvSpPr>
          <p:nvPr>
            <p:ph type="title"/>
          </p:nvPr>
        </p:nvSpPr>
        <p:spPr/>
        <p:txBody>
          <a:bodyPr/>
          <a:lstStyle/>
          <a:p>
            <a:r>
              <a:rPr lang="en-US" sz="3600" b="1" dirty="0">
                <a:solidFill>
                  <a:srgbClr val="FFC000"/>
                </a:solidFill>
              </a:rPr>
              <a:t>What (if anything) </a:t>
            </a:r>
            <a:r>
              <a:rPr lang="en-US" sz="3600" b="1" dirty="0" smtClean="0">
                <a:solidFill>
                  <a:srgbClr val="FFC000"/>
                </a:solidFill>
              </a:rPr>
              <a:t>makes</a:t>
            </a:r>
            <a:br>
              <a:rPr lang="en-US" sz="3600" b="1" dirty="0" smtClean="0">
                <a:solidFill>
                  <a:srgbClr val="FFC000"/>
                </a:solidFill>
              </a:rPr>
            </a:br>
            <a:r>
              <a:rPr lang="en-US" sz="3600" b="1" dirty="0" smtClean="0">
                <a:solidFill>
                  <a:srgbClr val="FFC000"/>
                </a:solidFill>
              </a:rPr>
              <a:t> </a:t>
            </a:r>
            <a:r>
              <a:rPr lang="en-US" sz="3600" b="1" dirty="0">
                <a:solidFill>
                  <a:srgbClr val="FFC000"/>
                </a:solidFill>
              </a:rPr>
              <a:t>the pain better?</a:t>
            </a:r>
          </a:p>
        </p:txBody>
      </p:sp>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91553" y="3963785"/>
            <a:ext cx="2242648" cy="1501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59371" y="1447800"/>
            <a:ext cx="2350576"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34519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0"/>
            <a:ext cx="8229600" cy="1371600"/>
          </a:xfrm>
        </p:spPr>
        <p:txBody>
          <a:bodyPr>
            <a:noAutofit/>
          </a:bodyPr>
          <a:lstStyle/>
          <a:p>
            <a:r>
              <a:rPr lang="en-US" sz="3200" dirty="0"/>
              <a:t>Assessing Pain </a:t>
            </a:r>
            <a:r>
              <a:rPr lang="en-US" sz="3200" dirty="0" smtClean="0"/>
              <a:t>in Residents </a:t>
            </a:r>
            <a:r>
              <a:rPr lang="en-US" sz="3200" dirty="0"/>
              <a:t>Who </a:t>
            </a:r>
            <a:r>
              <a:rPr lang="en-US" sz="3200" dirty="0" smtClean="0"/>
              <a:t>Can</a:t>
            </a:r>
            <a:r>
              <a:rPr lang="en-US" sz="3200" u="sng" dirty="0" smtClean="0"/>
              <a:t>not </a:t>
            </a:r>
            <a:r>
              <a:rPr lang="en-US" sz="3200" dirty="0" smtClean="0"/>
              <a:t>Tell </a:t>
            </a:r>
            <a:r>
              <a:rPr lang="en-US" sz="3200" dirty="0"/>
              <a:t>You How They </a:t>
            </a:r>
            <a:r>
              <a:rPr lang="en-US" sz="3200" dirty="0" smtClean="0"/>
              <a:t>Feel </a:t>
            </a:r>
            <a:br>
              <a:rPr lang="en-US" sz="3200" dirty="0" smtClean="0"/>
            </a:br>
            <a:r>
              <a:rPr lang="en-US" sz="3200" dirty="0" smtClean="0"/>
              <a:t>(or will not admit to having pain) </a:t>
            </a:r>
            <a:endParaRPr lang="en-US"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4"/>
          </p:nvPr>
        </p:nvSpPr>
        <p:spPr/>
        <p:txBody>
          <a:bodyPr>
            <a:normAutofit/>
          </a:bodyPr>
          <a:lstStyle/>
          <a:p>
            <a:pPr marL="0" indent="0">
              <a:buNone/>
            </a:pPr>
            <a:endParaRPr lang="en-US" sz="3200" b="1" dirty="0" smtClean="0">
              <a:solidFill>
                <a:schemeClr val="tx1">
                  <a:lumMod val="65000"/>
                  <a:lumOff val="35000"/>
                </a:schemeClr>
              </a:solidFill>
            </a:endParaRPr>
          </a:p>
          <a:p>
            <a:r>
              <a:rPr lang="en-US" sz="3200" b="1" dirty="0" smtClean="0">
                <a:solidFill>
                  <a:schemeClr val="tx1">
                    <a:lumMod val="65000"/>
                    <a:lumOff val="35000"/>
                  </a:schemeClr>
                </a:solidFill>
              </a:rPr>
              <a:t>Confusion</a:t>
            </a:r>
            <a:endParaRPr lang="en-US" sz="3200" b="1" dirty="0">
              <a:solidFill>
                <a:schemeClr val="tx1">
                  <a:lumMod val="65000"/>
                  <a:lumOff val="35000"/>
                </a:schemeClr>
              </a:solidFill>
            </a:endParaRPr>
          </a:p>
          <a:p>
            <a:r>
              <a:rPr lang="en-US" sz="3200" b="1" dirty="0">
                <a:solidFill>
                  <a:schemeClr val="tx1">
                    <a:lumMod val="65000"/>
                    <a:lumOff val="35000"/>
                  </a:schemeClr>
                </a:solidFill>
              </a:rPr>
              <a:t>Agitation</a:t>
            </a:r>
          </a:p>
          <a:p>
            <a:r>
              <a:rPr lang="en-US" sz="3200" b="1" dirty="0">
                <a:solidFill>
                  <a:schemeClr val="tx1">
                    <a:lumMod val="65000"/>
                    <a:lumOff val="35000"/>
                  </a:schemeClr>
                </a:solidFill>
              </a:rPr>
              <a:t>Restlessness</a:t>
            </a:r>
          </a:p>
          <a:p>
            <a:endParaRPr lang="en-US" sz="3200" dirty="0"/>
          </a:p>
          <a:p>
            <a:endParaRPr lang="en-US" sz="3200" dirty="0"/>
          </a:p>
        </p:txBody>
      </p:sp>
      <p:sp>
        <p:nvSpPr>
          <p:cNvPr id="2" name="Title 1"/>
          <p:cNvSpPr>
            <a:spLocks noGrp="1"/>
          </p:cNvSpPr>
          <p:nvPr>
            <p:ph type="title"/>
          </p:nvPr>
        </p:nvSpPr>
        <p:spPr/>
        <p:txBody>
          <a:bodyPr>
            <a:normAutofit/>
          </a:bodyPr>
          <a:lstStyle/>
          <a:p>
            <a:r>
              <a:rPr lang="en-US" sz="3600" b="1" dirty="0" smtClean="0">
                <a:solidFill>
                  <a:srgbClr val="FFC000"/>
                </a:solidFill>
              </a:rPr>
              <a:t>Non-Verbal Signs of Pain</a:t>
            </a:r>
            <a:endParaRPr lang="en-US" sz="3600" b="1" dirty="0">
              <a:solidFill>
                <a:srgbClr val="FFC000"/>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8825" y="2009384"/>
            <a:ext cx="3248416" cy="324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lder Black woman.jpg"/>
          <p:cNvPicPr>
            <a:picLocks noGrp="1" noChangeAspect="1"/>
          </p:cNvPicPr>
          <p:nvPr>
            <p:ph sz="quarter" idx="13"/>
          </p:nvPr>
        </p:nvPicPr>
        <p:blipFill>
          <a:blip r:embed="rId3" cstate="print"/>
          <a:stretch>
            <a:fillRect/>
          </a:stretch>
        </p:blipFill>
        <p:spPr>
          <a:xfrm>
            <a:off x="609600" y="2414055"/>
            <a:ext cx="3733800" cy="2487090"/>
          </a:xfrm>
          <a:prstGeom prst="rect">
            <a:avLst/>
          </a:prstGeom>
        </p:spPr>
      </p:pic>
      <p:sp>
        <p:nvSpPr>
          <p:cNvPr id="4" name="Content Placeholder 3"/>
          <p:cNvSpPr>
            <a:spLocks noGrp="1"/>
          </p:cNvSpPr>
          <p:nvPr>
            <p:ph sz="quarter" idx="14"/>
          </p:nvPr>
        </p:nvSpPr>
        <p:spPr/>
        <p:txBody>
          <a:bodyPr>
            <a:normAutofit/>
          </a:bodyPr>
          <a:lstStyle/>
          <a:p>
            <a:r>
              <a:rPr lang="en-US" sz="3200" b="1" dirty="0">
                <a:solidFill>
                  <a:schemeClr val="tx1">
                    <a:lumMod val="65000"/>
                    <a:lumOff val="35000"/>
                  </a:schemeClr>
                </a:solidFill>
              </a:rPr>
              <a:t>Guarding</a:t>
            </a:r>
          </a:p>
          <a:p>
            <a:r>
              <a:rPr lang="en-US" sz="3200" b="1" dirty="0">
                <a:solidFill>
                  <a:schemeClr val="tx1">
                    <a:lumMod val="65000"/>
                    <a:lumOff val="35000"/>
                  </a:schemeClr>
                </a:solidFill>
              </a:rPr>
              <a:t>Grimacing</a:t>
            </a:r>
          </a:p>
          <a:p>
            <a:r>
              <a:rPr lang="en-US" sz="3200" b="1" dirty="0">
                <a:solidFill>
                  <a:schemeClr val="tx1">
                    <a:lumMod val="65000"/>
                    <a:lumOff val="35000"/>
                  </a:schemeClr>
                </a:solidFill>
              </a:rPr>
              <a:t>Moaning/crying/yelling</a:t>
            </a:r>
          </a:p>
          <a:p>
            <a:r>
              <a:rPr lang="en-US" sz="3200" b="1" dirty="0">
                <a:solidFill>
                  <a:schemeClr val="tx1">
                    <a:lumMod val="65000"/>
                    <a:lumOff val="35000"/>
                  </a:schemeClr>
                </a:solidFill>
              </a:rPr>
              <a:t>Irritability</a:t>
            </a:r>
            <a:r>
              <a:rPr lang="en-US" sz="3200" b="1" dirty="0" smtClean="0">
                <a:solidFill>
                  <a:schemeClr val="tx1">
                    <a:lumMod val="65000"/>
                    <a:lumOff val="35000"/>
                  </a:schemeClr>
                </a:solidFill>
              </a:rPr>
              <a:t>/</a:t>
            </a:r>
          </a:p>
          <a:p>
            <a:pPr marL="0" indent="0">
              <a:buNone/>
              <a:tabLst>
                <a:tab pos="342900" algn="l"/>
              </a:tabLst>
            </a:pPr>
            <a:r>
              <a:rPr lang="en-US" sz="3200" b="1" dirty="0">
                <a:solidFill>
                  <a:schemeClr val="tx1">
                    <a:lumMod val="65000"/>
                    <a:lumOff val="35000"/>
                  </a:schemeClr>
                </a:solidFill>
              </a:rPr>
              <a:t>	</a:t>
            </a:r>
            <a:r>
              <a:rPr lang="en-US" sz="3200" b="1" dirty="0" smtClean="0">
                <a:solidFill>
                  <a:schemeClr val="tx1">
                    <a:lumMod val="65000"/>
                    <a:lumOff val="35000"/>
                  </a:schemeClr>
                </a:solidFill>
              </a:rPr>
              <a:t>swearing</a:t>
            </a:r>
            <a:endParaRPr lang="en-US" sz="3200" b="1" dirty="0">
              <a:solidFill>
                <a:schemeClr val="tx1">
                  <a:lumMod val="65000"/>
                  <a:lumOff val="35000"/>
                </a:schemeClr>
              </a:solidFill>
            </a:endParaRPr>
          </a:p>
          <a:p>
            <a:endParaRPr lang="en-US" sz="3200" dirty="0"/>
          </a:p>
        </p:txBody>
      </p:sp>
      <p:sp>
        <p:nvSpPr>
          <p:cNvPr id="2" name="Title 1"/>
          <p:cNvSpPr>
            <a:spLocks noGrp="1"/>
          </p:cNvSpPr>
          <p:nvPr>
            <p:ph type="title"/>
          </p:nvPr>
        </p:nvSpPr>
        <p:spPr/>
        <p:txBody>
          <a:bodyPr/>
          <a:lstStyle/>
          <a:p>
            <a:r>
              <a:rPr lang="en-US" sz="3600" b="1" dirty="0">
                <a:solidFill>
                  <a:srgbClr val="FFC000"/>
                </a:solidFill>
              </a:rPr>
              <a:t>Non-Verbal Signs of Pain</a:t>
            </a:r>
          </a:p>
        </p:txBody>
      </p:sp>
    </p:spTree>
    <p:extLst>
      <p:ext uri="{BB962C8B-B14F-4D97-AF65-F5344CB8AC3E}">
        <p14:creationId xmlns:p14="http://schemas.microsoft.com/office/powerpoint/2010/main" val="16036158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4"/>
          </p:nvPr>
        </p:nvSpPr>
        <p:spPr/>
        <p:txBody>
          <a:bodyPr/>
          <a:lstStyle/>
          <a:p>
            <a:r>
              <a:rPr lang="en-US" sz="3200" b="1" dirty="0">
                <a:solidFill>
                  <a:schemeClr val="tx1">
                    <a:lumMod val="65000"/>
                    <a:lumOff val="35000"/>
                  </a:schemeClr>
                </a:solidFill>
              </a:rPr>
              <a:t>Appetite and activity changes</a:t>
            </a:r>
          </a:p>
          <a:p>
            <a:r>
              <a:rPr lang="en-US" sz="3200" b="1" dirty="0">
                <a:solidFill>
                  <a:schemeClr val="tx1">
                    <a:lumMod val="65000"/>
                    <a:lumOff val="35000"/>
                  </a:schemeClr>
                </a:solidFill>
              </a:rPr>
              <a:t>Unusually quiet </a:t>
            </a:r>
          </a:p>
          <a:p>
            <a:r>
              <a:rPr lang="en-US" sz="3200" b="1" smtClean="0">
                <a:solidFill>
                  <a:schemeClr val="tx1">
                    <a:lumMod val="65000"/>
                    <a:lumOff val="35000"/>
                  </a:schemeClr>
                </a:solidFill>
              </a:rPr>
              <a:t>Not </a:t>
            </a:r>
            <a:r>
              <a:rPr lang="en-US" sz="3200" b="1" dirty="0">
                <a:solidFill>
                  <a:schemeClr val="tx1">
                    <a:lumMod val="65000"/>
                    <a:lumOff val="35000"/>
                  </a:schemeClr>
                </a:solidFill>
              </a:rPr>
              <a:t>participating in usual activities</a:t>
            </a:r>
          </a:p>
          <a:p>
            <a:endParaRPr lang="en-US" dirty="0"/>
          </a:p>
        </p:txBody>
      </p:sp>
      <p:sp>
        <p:nvSpPr>
          <p:cNvPr id="2" name="Title 1"/>
          <p:cNvSpPr>
            <a:spLocks noGrp="1"/>
          </p:cNvSpPr>
          <p:nvPr>
            <p:ph type="title"/>
          </p:nvPr>
        </p:nvSpPr>
        <p:spPr/>
        <p:txBody>
          <a:bodyPr/>
          <a:lstStyle/>
          <a:p>
            <a:r>
              <a:rPr lang="en-US" sz="3600" b="1" dirty="0">
                <a:solidFill>
                  <a:srgbClr val="FFC000"/>
                </a:solidFill>
              </a:rPr>
              <a:t>Non-Verbal Signs of Pain</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905000"/>
            <a:ext cx="2133600" cy="3268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5695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209800"/>
            <a:ext cx="8229600" cy="1600200"/>
          </a:xfrm>
        </p:spPr>
        <p:txBody>
          <a:bodyPr>
            <a:normAutofit/>
          </a:bodyPr>
          <a:lstStyle/>
          <a:p>
            <a:r>
              <a:rPr lang="en-US" sz="3600" b="1" dirty="0" smtClean="0">
                <a:solidFill>
                  <a:srgbClr val="FFC000"/>
                </a:solidFill>
              </a:rPr>
              <a:t>How You Can Help with </a:t>
            </a:r>
            <a:br>
              <a:rPr lang="en-US" sz="3600" b="1" dirty="0" smtClean="0">
                <a:solidFill>
                  <a:srgbClr val="FFC000"/>
                </a:solidFill>
              </a:rPr>
            </a:br>
            <a:r>
              <a:rPr lang="en-US" sz="3600" b="1" dirty="0" smtClean="0">
                <a:solidFill>
                  <a:srgbClr val="FFC000"/>
                </a:solidFill>
              </a:rPr>
              <a:t>Pain Management </a:t>
            </a:r>
            <a:endParaRPr lang="en-US" sz="3600" b="1" dirty="0">
              <a:solidFill>
                <a:srgbClr val="FFC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b="1" dirty="0" smtClean="0">
                <a:solidFill>
                  <a:srgbClr val="FFC000"/>
                </a:solidFill>
              </a:rPr>
              <a:t>What to do if you think a resident is having pain-</a:t>
            </a:r>
            <a:endParaRPr lang="en-US" sz="3600" b="1" dirty="0">
              <a:solidFill>
                <a:srgbClr val="FFC000"/>
              </a:solidFill>
            </a:endParaRPr>
          </a:p>
        </p:txBody>
      </p:sp>
      <p:sp>
        <p:nvSpPr>
          <p:cNvPr id="3" name="Content Placeholder 2"/>
          <p:cNvSpPr>
            <a:spLocks noGrp="1"/>
          </p:cNvSpPr>
          <p:nvPr>
            <p:ph sz="quarter" idx="13"/>
          </p:nvPr>
        </p:nvSpPr>
        <p:spPr/>
        <p:txBody>
          <a:bodyPr>
            <a:normAutofit/>
          </a:bodyPr>
          <a:lstStyle/>
          <a:p>
            <a:pPr marL="236538" indent="-236538"/>
            <a:r>
              <a:rPr lang="en-US" sz="3200" b="1" dirty="0" smtClean="0">
                <a:solidFill>
                  <a:schemeClr val="tx1">
                    <a:lumMod val="65000"/>
                    <a:lumOff val="35000"/>
                  </a:schemeClr>
                </a:solidFill>
              </a:rPr>
              <a:t>Gather as much information as possible.</a:t>
            </a:r>
          </a:p>
          <a:p>
            <a:pPr marL="236538" indent="-236538"/>
            <a:r>
              <a:rPr lang="en-US" sz="3200" b="1" dirty="0" smtClean="0">
                <a:solidFill>
                  <a:schemeClr val="tx1">
                    <a:lumMod val="65000"/>
                    <a:lumOff val="35000"/>
                  </a:schemeClr>
                </a:solidFill>
              </a:rPr>
              <a:t>Report specific signs of pain to the nurse.</a:t>
            </a:r>
          </a:p>
          <a:p>
            <a:pPr marL="236538" indent="-236538"/>
            <a:r>
              <a:rPr lang="en-US" sz="3200" b="1" dirty="0" smtClean="0">
                <a:solidFill>
                  <a:schemeClr val="tx1">
                    <a:lumMod val="65000"/>
                    <a:lumOff val="35000"/>
                  </a:schemeClr>
                </a:solidFill>
              </a:rPr>
              <a:t>Try simple and safe nondrug strategies- </a:t>
            </a:r>
            <a:r>
              <a:rPr lang="en-US" sz="2400" b="1" dirty="0" smtClean="0">
                <a:solidFill>
                  <a:schemeClr val="tx1">
                    <a:lumMod val="65000"/>
                    <a:lumOff val="35000"/>
                  </a:schemeClr>
                </a:solidFill>
              </a:rPr>
              <a:t>divert attention with conversation, singing, repositioning, touch.</a:t>
            </a:r>
          </a:p>
          <a:p>
            <a:pPr marL="236538" indent="-236538"/>
            <a:r>
              <a:rPr lang="en-US" sz="3200" b="1" dirty="0" smtClean="0">
                <a:solidFill>
                  <a:schemeClr val="tx1">
                    <a:lumMod val="65000"/>
                    <a:lumOff val="35000"/>
                  </a:schemeClr>
                </a:solidFill>
              </a:rPr>
              <a:t>Document what you see.</a:t>
            </a:r>
          </a:p>
          <a:p>
            <a:pPr marL="236538" indent="-236538"/>
            <a:r>
              <a:rPr lang="en-US" sz="3200" b="1" dirty="0" smtClean="0">
                <a:solidFill>
                  <a:schemeClr val="tx1">
                    <a:lumMod val="65000"/>
                    <a:lumOff val="35000"/>
                  </a:schemeClr>
                </a:solidFill>
              </a:rPr>
              <a:t>Document what helps.</a:t>
            </a:r>
          </a:p>
          <a:p>
            <a:pPr marL="236538" indent="-236538"/>
            <a:endParaRPr lang="en-US" sz="3200"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800" dirty="0" smtClean="0">
                <a:solidFill>
                  <a:srgbClr val="FFC000"/>
                </a:solidFill>
              </a:rPr>
              <a:t>At the end of this module, you will be able to--</a:t>
            </a:r>
            <a:endParaRPr lang="en-US" sz="4800" dirty="0">
              <a:solidFill>
                <a:srgbClr val="FFC000"/>
              </a:solidFill>
            </a:endParaRPr>
          </a:p>
        </p:txBody>
      </p:sp>
      <p:sp>
        <p:nvSpPr>
          <p:cNvPr id="3" name="Content Placeholder 2"/>
          <p:cNvSpPr>
            <a:spLocks noGrp="1"/>
          </p:cNvSpPr>
          <p:nvPr>
            <p:ph sz="quarter" idx="13"/>
          </p:nvPr>
        </p:nvSpPr>
        <p:spPr/>
        <p:txBody>
          <a:bodyPr>
            <a:noAutofit/>
          </a:bodyPr>
          <a:lstStyle/>
          <a:p>
            <a:pPr marL="236538" indent="-236538"/>
            <a:r>
              <a:rPr lang="en-US" sz="3200" b="1" dirty="0" smtClean="0">
                <a:solidFill>
                  <a:schemeClr val="tx1">
                    <a:lumMod val="65000"/>
                    <a:lumOff val="35000"/>
                  </a:schemeClr>
                </a:solidFill>
              </a:rPr>
              <a:t>Define pain.</a:t>
            </a:r>
          </a:p>
          <a:p>
            <a:pPr marL="236538" indent="-236538"/>
            <a:r>
              <a:rPr lang="en-US" sz="3200" b="1" dirty="0" smtClean="0">
                <a:solidFill>
                  <a:schemeClr val="tx1">
                    <a:lumMod val="65000"/>
                    <a:lumOff val="35000"/>
                  </a:schemeClr>
                </a:solidFill>
              </a:rPr>
              <a:t>List at least three common causes of pain in older adults.</a:t>
            </a:r>
          </a:p>
          <a:p>
            <a:pPr marL="236538" indent="-236538"/>
            <a:r>
              <a:rPr lang="en-US" sz="3200" b="1" dirty="0" smtClean="0">
                <a:solidFill>
                  <a:schemeClr val="tx1">
                    <a:lumMod val="65000"/>
                    <a:lumOff val="35000"/>
                  </a:schemeClr>
                </a:solidFill>
              </a:rPr>
              <a:t>Identify how common pain is in nursing home residents.</a:t>
            </a:r>
          </a:p>
          <a:p>
            <a:pPr marL="236538" indent="-236538"/>
            <a:r>
              <a:rPr lang="en-US" sz="3200" b="1" dirty="0" smtClean="0">
                <a:solidFill>
                  <a:schemeClr val="tx1">
                    <a:lumMod val="65000"/>
                    <a:lumOff val="35000"/>
                  </a:schemeClr>
                </a:solidFill>
              </a:rPr>
              <a:t>Describe at least four consequences of poorly managed pain for the older person.</a:t>
            </a:r>
          </a:p>
          <a:p>
            <a:endParaRPr lang="en-US" sz="3200" b="1" dirty="0" smtClean="0">
              <a:solidFill>
                <a:schemeClr val="tx1">
                  <a:lumMod val="65000"/>
                  <a:lumOff val="35000"/>
                </a:schemeClr>
              </a:solidFill>
            </a:endParaRPr>
          </a:p>
          <a:p>
            <a:endParaRPr lang="en-US" sz="28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1143000"/>
          </a:xfrm>
        </p:spPr>
        <p:txBody>
          <a:bodyPr/>
          <a:lstStyle/>
          <a:p>
            <a:r>
              <a:rPr lang="en-US" sz="4800" dirty="0" smtClean="0">
                <a:solidFill>
                  <a:srgbClr val="FFC000"/>
                </a:solidFill>
              </a:rPr>
              <a:t>QUESTIONS?</a:t>
            </a:r>
            <a:endParaRPr lang="en-US" sz="4800" dirty="0">
              <a:solidFill>
                <a:srgbClr val="FFC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2438400"/>
            <a:ext cx="7467600" cy="1143000"/>
          </a:xfrm>
        </p:spPr>
        <p:txBody>
          <a:bodyPr>
            <a:noAutofit/>
          </a:bodyPr>
          <a:lstStyle/>
          <a:p>
            <a:r>
              <a:rPr lang="en-US" sz="3600" b="1" dirty="0" smtClean="0">
                <a:solidFill>
                  <a:srgbClr val="FFC000"/>
                </a:solidFill>
              </a:rPr>
              <a:t>Go to Module 2--</a:t>
            </a:r>
            <a:br>
              <a:rPr lang="en-US" sz="3600" b="1" dirty="0" smtClean="0">
                <a:solidFill>
                  <a:srgbClr val="FFC000"/>
                </a:solidFill>
              </a:rPr>
            </a:br>
            <a:r>
              <a:rPr lang="en-US" sz="3600" b="1" dirty="0" smtClean="0">
                <a:solidFill>
                  <a:srgbClr val="FFC000"/>
                </a:solidFill>
              </a:rPr>
              <a:t/>
            </a:r>
            <a:br>
              <a:rPr lang="en-US" sz="3600" b="1" dirty="0" smtClean="0">
                <a:solidFill>
                  <a:srgbClr val="FFC000"/>
                </a:solidFill>
              </a:rPr>
            </a:br>
            <a:r>
              <a:rPr lang="en-US" sz="3600" b="1" dirty="0" smtClean="0">
                <a:solidFill>
                  <a:srgbClr val="FFC000"/>
                </a:solidFill>
              </a:rPr>
              <a:t>Nondrug Therapies</a:t>
            </a:r>
            <a:endParaRPr lang="en-US" sz="3600" b="1" dirty="0">
              <a:solidFill>
                <a:srgbClr val="FFC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400" dirty="0">
                <a:solidFill>
                  <a:srgbClr val="FFC000"/>
                </a:solidFill>
              </a:rPr>
              <a:t>At the end of this module, you will be able to--</a:t>
            </a:r>
          </a:p>
        </p:txBody>
      </p:sp>
      <p:sp>
        <p:nvSpPr>
          <p:cNvPr id="3" name="Content Placeholder 2"/>
          <p:cNvSpPr>
            <a:spLocks noGrp="1"/>
          </p:cNvSpPr>
          <p:nvPr>
            <p:ph sz="quarter" idx="13"/>
          </p:nvPr>
        </p:nvSpPr>
        <p:spPr/>
        <p:txBody>
          <a:bodyPr>
            <a:normAutofit/>
          </a:bodyPr>
          <a:lstStyle/>
          <a:p>
            <a:pPr marL="236538" indent="-236538"/>
            <a:r>
              <a:rPr lang="en-US" sz="3200" b="1" dirty="0" smtClean="0">
                <a:solidFill>
                  <a:schemeClr val="tx1">
                    <a:lumMod val="65000"/>
                    <a:lumOff val="35000"/>
                  </a:schemeClr>
                </a:solidFill>
              </a:rPr>
              <a:t>State six </a:t>
            </a:r>
            <a:r>
              <a:rPr lang="en-US" sz="3200" b="1" dirty="0">
                <a:solidFill>
                  <a:schemeClr val="tx1">
                    <a:lumMod val="65000"/>
                    <a:lumOff val="35000"/>
                  </a:schemeClr>
                </a:solidFill>
              </a:rPr>
              <a:t>questions </a:t>
            </a:r>
            <a:r>
              <a:rPr lang="en-US" sz="3200" b="1" dirty="0" smtClean="0">
                <a:solidFill>
                  <a:schemeClr val="tx1">
                    <a:lumMod val="65000"/>
                    <a:lumOff val="35000"/>
                  </a:schemeClr>
                </a:solidFill>
              </a:rPr>
              <a:t>you should ask when conducting a pain </a:t>
            </a:r>
            <a:r>
              <a:rPr lang="en-US" sz="3200" b="1" dirty="0">
                <a:solidFill>
                  <a:schemeClr val="tx1">
                    <a:lumMod val="65000"/>
                    <a:lumOff val="35000"/>
                  </a:schemeClr>
                </a:solidFill>
              </a:rPr>
              <a:t>assessment </a:t>
            </a:r>
            <a:r>
              <a:rPr lang="en-US" sz="3200" b="1" dirty="0" smtClean="0">
                <a:solidFill>
                  <a:schemeClr val="tx1">
                    <a:lumMod val="65000"/>
                    <a:lumOff val="35000"/>
                  </a:schemeClr>
                </a:solidFill>
              </a:rPr>
              <a:t>on </a:t>
            </a:r>
            <a:r>
              <a:rPr lang="en-US" sz="3200" b="1" dirty="0">
                <a:solidFill>
                  <a:schemeClr val="tx1">
                    <a:lumMod val="65000"/>
                    <a:lumOff val="35000"/>
                  </a:schemeClr>
                </a:solidFill>
              </a:rPr>
              <a:t>residents who can tell you how they feel.</a:t>
            </a:r>
          </a:p>
          <a:p>
            <a:pPr marL="236538" indent="-236538"/>
            <a:r>
              <a:rPr lang="en-US" sz="3200" b="1" dirty="0">
                <a:solidFill>
                  <a:schemeClr val="tx1">
                    <a:lumMod val="65000"/>
                    <a:lumOff val="35000"/>
                  </a:schemeClr>
                </a:solidFill>
              </a:rPr>
              <a:t>Describe at least </a:t>
            </a:r>
            <a:r>
              <a:rPr lang="en-US" sz="3200" b="1" dirty="0" smtClean="0">
                <a:solidFill>
                  <a:schemeClr val="tx1">
                    <a:lumMod val="65000"/>
                    <a:lumOff val="35000"/>
                  </a:schemeClr>
                </a:solidFill>
              </a:rPr>
              <a:t>five </a:t>
            </a:r>
            <a:r>
              <a:rPr lang="en-US" sz="3200" b="1" dirty="0">
                <a:solidFill>
                  <a:schemeClr val="tx1">
                    <a:lumMod val="65000"/>
                    <a:lumOff val="35000"/>
                  </a:schemeClr>
                </a:solidFill>
              </a:rPr>
              <a:t>signs of pain in </a:t>
            </a:r>
            <a:r>
              <a:rPr lang="en-US" sz="3200" b="1" dirty="0" smtClean="0">
                <a:solidFill>
                  <a:schemeClr val="tx1">
                    <a:lumMod val="65000"/>
                    <a:lumOff val="35000"/>
                  </a:schemeClr>
                </a:solidFill>
              </a:rPr>
              <a:t>older adults.</a:t>
            </a:r>
            <a:endParaRPr lang="en-US" sz="3200" b="1" dirty="0">
              <a:solidFill>
                <a:schemeClr val="tx1">
                  <a:lumMod val="65000"/>
                  <a:lumOff val="35000"/>
                </a:schemeClr>
              </a:solidFill>
            </a:endParaRPr>
          </a:p>
          <a:p>
            <a:endParaRPr lang="en-US" sz="3200" dirty="0">
              <a:solidFill>
                <a:schemeClr val="tx1">
                  <a:lumMod val="65000"/>
                  <a:lumOff val="35000"/>
                </a:schemeClr>
              </a:solidFill>
            </a:endParaRPr>
          </a:p>
        </p:txBody>
      </p:sp>
    </p:spTree>
    <p:extLst>
      <p:ext uri="{BB962C8B-B14F-4D97-AF65-F5344CB8AC3E}">
        <p14:creationId xmlns:p14="http://schemas.microsoft.com/office/powerpoint/2010/main" val="2586868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1828800"/>
            <a:ext cx="8229600" cy="4297363"/>
          </a:xfrm>
        </p:spPr>
        <p:txBody>
          <a:bodyPr>
            <a:normAutofit fontScale="25000" lnSpcReduction="20000"/>
          </a:bodyPr>
          <a:lstStyle/>
          <a:p>
            <a:pPr marL="339725" indent="-339725"/>
            <a:r>
              <a:rPr lang="en-US" sz="11200" b="1" dirty="0" smtClean="0">
                <a:solidFill>
                  <a:schemeClr val="tx1">
                    <a:lumMod val="65000"/>
                    <a:lumOff val="35000"/>
                  </a:schemeClr>
                </a:solidFill>
              </a:rPr>
              <a:t>45% to 83% of people &gt;65 experience pain</a:t>
            </a:r>
          </a:p>
          <a:p>
            <a:pPr marL="339725" indent="-339725">
              <a:buNone/>
            </a:pPr>
            <a:endParaRPr lang="en-US" sz="11200" b="1" dirty="0" smtClean="0">
              <a:solidFill>
                <a:schemeClr val="tx1">
                  <a:lumMod val="65000"/>
                  <a:lumOff val="35000"/>
                </a:schemeClr>
              </a:solidFill>
            </a:endParaRPr>
          </a:p>
          <a:p>
            <a:pPr marL="339725" indent="-339725">
              <a:tabLst>
                <a:tab pos="177800" algn="l"/>
              </a:tabLst>
            </a:pPr>
            <a:r>
              <a:rPr lang="en-US" sz="11200" b="1" dirty="0" smtClean="0">
                <a:solidFill>
                  <a:schemeClr val="tx1">
                    <a:lumMod val="65000"/>
                    <a:lumOff val="35000"/>
                  </a:schemeClr>
                </a:solidFill>
              </a:rPr>
              <a:t>60% to 70% of nursing home residents have significant pain, one third in constant pain</a:t>
            </a:r>
          </a:p>
          <a:p>
            <a:pPr marL="339725" indent="-339725">
              <a:tabLst>
                <a:tab pos="177800" algn="l"/>
              </a:tabLst>
            </a:pPr>
            <a:endParaRPr lang="en-US" sz="11200" b="1" dirty="0" smtClean="0">
              <a:solidFill>
                <a:schemeClr val="tx1">
                  <a:lumMod val="65000"/>
                  <a:lumOff val="35000"/>
                </a:schemeClr>
              </a:solidFill>
            </a:endParaRPr>
          </a:p>
          <a:p>
            <a:pPr marL="339725" indent="-339725"/>
            <a:r>
              <a:rPr lang="en-US" sz="11200" b="1" dirty="0" smtClean="0">
                <a:solidFill>
                  <a:schemeClr val="tx1">
                    <a:lumMod val="65000"/>
                    <a:lumOff val="35000"/>
                  </a:schemeClr>
                </a:solidFill>
              </a:rPr>
              <a:t>32% to 36% of older people in the community have pain</a:t>
            </a:r>
          </a:p>
          <a:p>
            <a:pPr marL="0" indent="0">
              <a:buNone/>
            </a:pPr>
            <a:endParaRPr lang="en-US" sz="7000" b="1" dirty="0" smtClean="0">
              <a:solidFill>
                <a:schemeClr val="tx1">
                  <a:lumMod val="65000"/>
                  <a:lumOff val="35000"/>
                </a:schemeClr>
              </a:solidFill>
            </a:endParaRPr>
          </a:p>
          <a:p>
            <a:pPr>
              <a:buNone/>
            </a:pPr>
            <a:r>
              <a:rPr lang="en-US" sz="7000" b="1" dirty="0" smtClean="0">
                <a:solidFill>
                  <a:schemeClr val="tx1">
                    <a:lumMod val="65000"/>
                    <a:lumOff val="35000"/>
                  </a:schemeClr>
                </a:solidFill>
              </a:rPr>
              <a:t>	</a:t>
            </a:r>
          </a:p>
          <a:p>
            <a:pPr>
              <a:buNone/>
            </a:pPr>
            <a:endParaRPr lang="en-US" sz="7000" b="1" dirty="0" smtClean="0"/>
          </a:p>
          <a:p>
            <a:pPr lvl="0">
              <a:buNone/>
            </a:pPr>
            <a:r>
              <a:rPr lang="en-US" sz="4200" dirty="0" smtClean="0">
                <a:solidFill>
                  <a:schemeClr val="tx1">
                    <a:lumMod val="65000"/>
                    <a:lumOff val="35000"/>
                  </a:schemeClr>
                </a:solidFill>
              </a:rPr>
              <a:t>Core </a:t>
            </a:r>
            <a:r>
              <a:rPr lang="en-US" sz="4200" dirty="0">
                <a:solidFill>
                  <a:schemeClr val="tx1">
                    <a:lumMod val="65000"/>
                    <a:lumOff val="35000"/>
                  </a:schemeClr>
                </a:solidFill>
              </a:rPr>
              <a:t>Curriculum for Pain Management Nursing, 2002</a:t>
            </a:r>
          </a:p>
          <a:p>
            <a:pPr>
              <a:buNone/>
            </a:pPr>
            <a:endParaRPr lang="en-US" sz="7000" b="1" dirty="0"/>
          </a:p>
          <a:p>
            <a:pPr>
              <a:buNone/>
            </a:pPr>
            <a:endParaRPr lang="en-US" sz="7000" b="1" dirty="0" smtClean="0"/>
          </a:p>
          <a:p>
            <a:pPr>
              <a:buNone/>
            </a:pPr>
            <a:endParaRPr lang="en-US" sz="7000" b="1"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dirty="0" smtClean="0"/>
          </a:p>
          <a:p>
            <a:pPr>
              <a:buNone/>
            </a:pPr>
            <a:endParaRPr lang="en-US" dirty="0"/>
          </a:p>
        </p:txBody>
      </p:sp>
      <p:sp>
        <p:nvSpPr>
          <p:cNvPr id="4" name="Title 1"/>
          <p:cNvSpPr txBox="1">
            <a:spLocks/>
          </p:cNvSpPr>
          <p:nvPr/>
        </p:nvSpPr>
        <p:spPr>
          <a:xfrm>
            <a:off x="762000" y="427038"/>
            <a:ext cx="7924800" cy="1143000"/>
          </a:xfrm>
          <a:prstGeom prst="rect">
            <a:avLst/>
          </a:prstGeom>
        </p:spPr>
        <p:txBody>
          <a:bodyPr vert="horz" lIns="91440" tIns="45720" rIns="91440" bIns="45720" rtlCol="0" anchor="b" anchorCtr="0">
            <a:normAutofit fontScale="97500"/>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dirty="0" smtClean="0">
                <a:solidFill>
                  <a:srgbClr val="FFC000"/>
                </a:solidFill>
              </a:rPr>
              <a:t>HOW COMMON IS PAIN</a:t>
            </a:r>
            <a:endParaRPr lang="en-US" sz="4400" dirty="0">
              <a:solidFill>
                <a:srgbClr val="FFC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rgbClr val="FFC000"/>
                </a:solidFill>
              </a:rPr>
              <a:t>What is PAIN?</a:t>
            </a:r>
            <a:endParaRPr lang="en-US" sz="6000" dirty="0">
              <a:solidFill>
                <a:srgbClr val="FFC000"/>
              </a:solidFill>
            </a:endParaRPr>
          </a:p>
        </p:txBody>
      </p:sp>
      <p:sp>
        <p:nvSpPr>
          <p:cNvPr id="3" name="Content Placeholder 2"/>
          <p:cNvSpPr>
            <a:spLocks noGrp="1"/>
          </p:cNvSpPr>
          <p:nvPr>
            <p:ph sz="quarter" idx="13"/>
          </p:nvPr>
        </p:nvSpPr>
        <p:spPr>
          <a:xfrm>
            <a:off x="457200" y="1905000"/>
            <a:ext cx="8229600" cy="4221163"/>
          </a:xfrm>
        </p:spPr>
        <p:txBody>
          <a:bodyPr>
            <a:normAutofit/>
          </a:bodyPr>
          <a:lstStyle/>
          <a:p>
            <a:pPr algn="ctr">
              <a:buNone/>
            </a:pPr>
            <a:r>
              <a:rPr lang="en-US" sz="6000" b="1" dirty="0" smtClean="0">
                <a:solidFill>
                  <a:schemeClr val="tx1">
                    <a:lumMod val="65000"/>
                    <a:lumOff val="35000"/>
                  </a:schemeClr>
                </a:solidFill>
              </a:rPr>
              <a:t>Pain is whatever and wherever the sufferer says it is.</a:t>
            </a:r>
            <a:endParaRPr lang="en-US" sz="6000" b="1"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solidFill>
                  <a:srgbClr val="FFC000"/>
                </a:solidFill>
              </a:rPr>
              <a:t>Pain Defined</a:t>
            </a:r>
            <a:endParaRPr lang="en-US" sz="4000" b="1" dirty="0">
              <a:solidFill>
                <a:srgbClr val="FFC000"/>
              </a:solidFill>
            </a:endParaRPr>
          </a:p>
        </p:txBody>
      </p:sp>
      <p:sp>
        <p:nvSpPr>
          <p:cNvPr id="3" name="Content Placeholder 2"/>
          <p:cNvSpPr>
            <a:spLocks noGrp="1"/>
          </p:cNvSpPr>
          <p:nvPr>
            <p:ph sz="quarter" idx="13"/>
          </p:nvPr>
        </p:nvSpPr>
        <p:spPr/>
        <p:txBody>
          <a:bodyPr>
            <a:noAutofit/>
          </a:bodyPr>
          <a:lstStyle/>
          <a:p>
            <a:pPr marL="236538" indent="-236538"/>
            <a:r>
              <a:rPr lang="en-US" sz="2800" b="1" dirty="0" smtClean="0">
                <a:solidFill>
                  <a:schemeClr val="tx1">
                    <a:lumMod val="65000"/>
                    <a:lumOff val="35000"/>
                  </a:schemeClr>
                </a:solidFill>
              </a:rPr>
              <a:t>A sensation that hurts– causing discomfort, distress, or even agony.</a:t>
            </a:r>
          </a:p>
          <a:p>
            <a:pPr marL="236538" indent="-236538"/>
            <a:r>
              <a:rPr lang="en-US" sz="2800" b="1" dirty="0" smtClean="0">
                <a:solidFill>
                  <a:schemeClr val="tx1">
                    <a:lumMod val="65000"/>
                    <a:lumOff val="35000"/>
                  </a:schemeClr>
                </a:solidFill>
              </a:rPr>
              <a:t>The pain may be from physical causes or from mental anguish.</a:t>
            </a:r>
          </a:p>
          <a:p>
            <a:pPr marL="236538" indent="-236538"/>
            <a:r>
              <a:rPr lang="en-US" sz="2800" b="1" dirty="0" smtClean="0">
                <a:solidFill>
                  <a:schemeClr val="tx1">
                    <a:lumMod val="65000"/>
                    <a:lumOff val="35000"/>
                  </a:schemeClr>
                </a:solidFill>
              </a:rPr>
              <a:t>Pain is difficult to define because it a sensation that is different for each individual.</a:t>
            </a:r>
          </a:p>
          <a:p>
            <a:pPr marL="636588" lvl="1" indent="-236538"/>
            <a:r>
              <a:rPr lang="en-US" sz="2400" b="1" dirty="0" smtClean="0">
                <a:solidFill>
                  <a:schemeClr val="tx1">
                    <a:lumMod val="65000"/>
                    <a:lumOff val="35000"/>
                  </a:schemeClr>
                </a:solidFill>
              </a:rPr>
              <a:t>Perception of pain is influenced by memory, emotions, and expectations.</a:t>
            </a:r>
          </a:p>
          <a:p>
            <a:pPr>
              <a:buNone/>
            </a:pPr>
            <a:endParaRPr lang="en-US" b="1" dirty="0" smtClean="0"/>
          </a:p>
          <a:p>
            <a:pPr marL="0" indent="0">
              <a:buNone/>
            </a:pP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FFC000"/>
                </a:solidFill>
              </a:rPr>
              <a:t>Goals of Pain Management</a:t>
            </a:r>
            <a:endParaRPr lang="en-US" sz="4000" b="1" dirty="0">
              <a:solidFill>
                <a:srgbClr val="FFC000"/>
              </a:solidFill>
            </a:endParaRPr>
          </a:p>
        </p:txBody>
      </p:sp>
      <p:sp>
        <p:nvSpPr>
          <p:cNvPr id="3" name="Content Placeholder 2"/>
          <p:cNvSpPr>
            <a:spLocks noGrp="1"/>
          </p:cNvSpPr>
          <p:nvPr>
            <p:ph sz="quarter" idx="13"/>
          </p:nvPr>
        </p:nvSpPr>
        <p:spPr/>
        <p:txBody>
          <a:bodyPr>
            <a:normAutofit/>
          </a:bodyPr>
          <a:lstStyle/>
          <a:p>
            <a:pPr marL="236538" indent="-236538"/>
            <a:r>
              <a:rPr lang="en-US" sz="3200" b="1" dirty="0" smtClean="0">
                <a:solidFill>
                  <a:schemeClr val="tx1">
                    <a:lumMod val="65000"/>
                    <a:lumOff val="35000"/>
                  </a:schemeClr>
                </a:solidFill>
              </a:rPr>
              <a:t>Improve the person’s ability to do the things (s)he wants to do.</a:t>
            </a:r>
          </a:p>
          <a:p>
            <a:r>
              <a:rPr lang="en-US" sz="3200" b="1" dirty="0" smtClean="0">
                <a:solidFill>
                  <a:schemeClr val="tx1">
                    <a:lumMod val="65000"/>
                    <a:lumOff val="35000"/>
                  </a:schemeClr>
                </a:solidFill>
              </a:rPr>
              <a:t>Make the person more comfortable.</a:t>
            </a:r>
          </a:p>
          <a:p>
            <a:r>
              <a:rPr lang="en-US" sz="3200" b="1" dirty="0" smtClean="0">
                <a:solidFill>
                  <a:schemeClr val="tx1">
                    <a:lumMod val="65000"/>
                    <a:lumOff val="35000"/>
                  </a:schemeClr>
                </a:solidFill>
              </a:rPr>
              <a:t>Improve the person’s quality of life.</a:t>
            </a:r>
          </a:p>
          <a:p>
            <a:r>
              <a:rPr lang="en-US" sz="3200" b="1" dirty="0" smtClean="0">
                <a:solidFill>
                  <a:schemeClr val="tx1">
                    <a:lumMod val="65000"/>
                    <a:lumOff val="35000"/>
                  </a:schemeClr>
                </a:solidFill>
              </a:rPr>
              <a:t>Possibly reduce health care costs. </a:t>
            </a:r>
            <a:endParaRPr lang="en-US" sz="3200" b="1"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648200" y="1981200"/>
            <a:ext cx="4038600" cy="4144963"/>
          </a:xfrm>
        </p:spPr>
        <p:txBody>
          <a:bodyPr>
            <a:normAutofit/>
          </a:bodyPr>
          <a:lstStyle/>
          <a:p>
            <a:r>
              <a:rPr lang="en-US" sz="2800" b="1" dirty="0" smtClean="0">
                <a:solidFill>
                  <a:schemeClr val="tx1">
                    <a:lumMod val="65000"/>
                    <a:lumOff val="35000"/>
                  </a:schemeClr>
                </a:solidFill>
              </a:rPr>
              <a:t>Arthritis &amp; Osteoporosis</a:t>
            </a:r>
          </a:p>
          <a:p>
            <a:pPr lvl="1"/>
            <a:r>
              <a:rPr lang="en-US" sz="2400" b="1" dirty="0" smtClean="0">
                <a:solidFill>
                  <a:schemeClr val="tx1">
                    <a:lumMod val="65000"/>
                    <a:lumOff val="35000"/>
                  </a:schemeClr>
                </a:solidFill>
              </a:rPr>
              <a:t>Pain and swelling in joints</a:t>
            </a:r>
          </a:p>
          <a:p>
            <a:pPr lvl="1"/>
            <a:r>
              <a:rPr lang="en-US" sz="2400" b="1" dirty="0" smtClean="0">
                <a:solidFill>
                  <a:schemeClr val="tx1">
                    <a:lumMod val="65000"/>
                    <a:lumOff val="35000"/>
                  </a:schemeClr>
                </a:solidFill>
              </a:rPr>
              <a:t>Back pain</a:t>
            </a:r>
          </a:p>
          <a:p>
            <a:pPr lvl="1"/>
            <a:r>
              <a:rPr lang="en-US" sz="2400" b="1" dirty="0" smtClean="0">
                <a:solidFill>
                  <a:schemeClr val="tx1">
                    <a:lumMod val="65000"/>
                    <a:lumOff val="35000"/>
                  </a:schemeClr>
                </a:solidFill>
              </a:rPr>
              <a:t>Leg Pain  </a:t>
            </a:r>
          </a:p>
          <a:p>
            <a:pPr>
              <a:buNone/>
            </a:pPr>
            <a:endParaRPr lang="en-US" b="1" dirty="0" smtClean="0">
              <a:solidFill>
                <a:schemeClr val="tx1">
                  <a:lumMod val="65000"/>
                  <a:lumOff val="35000"/>
                </a:schemeClr>
              </a:solidFill>
            </a:endParaRPr>
          </a:p>
          <a:p>
            <a:endParaRPr lang="en-US" b="1" dirty="0">
              <a:solidFill>
                <a:schemeClr val="tx1">
                  <a:lumMod val="65000"/>
                  <a:lumOff val="35000"/>
                </a:schemeClr>
              </a:solidFill>
            </a:endParaRPr>
          </a:p>
        </p:txBody>
      </p:sp>
      <p:pic>
        <p:nvPicPr>
          <p:cNvPr id="6" name="Content Placeholder 5" descr="arthritis.jpg"/>
          <p:cNvPicPr>
            <a:picLocks noGrp="1" noChangeAspect="1"/>
          </p:cNvPicPr>
          <p:nvPr>
            <p:ph sz="quarter" idx="14"/>
          </p:nvPr>
        </p:nvPicPr>
        <p:blipFill>
          <a:blip r:embed="rId3" cstate="print"/>
          <a:stretch>
            <a:fillRect/>
          </a:stretch>
        </p:blipFill>
        <p:spPr>
          <a:xfrm>
            <a:off x="381001" y="1828800"/>
            <a:ext cx="3962400" cy="2632794"/>
          </a:xfrm>
        </p:spPr>
      </p:pic>
      <p:sp>
        <p:nvSpPr>
          <p:cNvPr id="2" name="Title 1"/>
          <p:cNvSpPr>
            <a:spLocks noGrp="1"/>
          </p:cNvSpPr>
          <p:nvPr>
            <p:ph type="title"/>
          </p:nvPr>
        </p:nvSpPr>
        <p:spPr/>
        <p:txBody>
          <a:bodyPr>
            <a:noAutofit/>
          </a:bodyPr>
          <a:lstStyle/>
          <a:p>
            <a:r>
              <a:rPr lang="en-US" sz="3600" b="1" dirty="0" smtClean="0">
                <a:solidFill>
                  <a:srgbClr val="FFC000"/>
                </a:solidFill>
              </a:rPr>
              <a:t>Common Causes of Pain </a:t>
            </a:r>
            <a:br>
              <a:rPr lang="en-US" sz="3600" b="1" dirty="0" smtClean="0">
                <a:solidFill>
                  <a:srgbClr val="FFC000"/>
                </a:solidFill>
              </a:rPr>
            </a:br>
            <a:r>
              <a:rPr lang="en-US" sz="3600" b="1" dirty="0" smtClean="0">
                <a:solidFill>
                  <a:srgbClr val="FFC000"/>
                </a:solidFill>
              </a:rPr>
              <a:t>in Older Adults</a:t>
            </a:r>
            <a:endParaRPr lang="en-US" sz="3600" b="1" dirty="0">
              <a:solidFill>
                <a:srgbClr val="FFC000"/>
              </a:solidFill>
            </a:endParaRPr>
          </a:p>
        </p:txBody>
      </p:sp>
      <p:pic>
        <p:nvPicPr>
          <p:cNvPr id="4" name="Picture 3" descr="Back pain.jpg"/>
          <p:cNvPicPr>
            <a:picLocks noChangeAspect="1"/>
          </p:cNvPicPr>
          <p:nvPr/>
        </p:nvPicPr>
        <p:blipFill>
          <a:blip r:embed="rId4" cstate="print"/>
          <a:stretch>
            <a:fillRect/>
          </a:stretch>
        </p:blipFill>
        <p:spPr>
          <a:xfrm>
            <a:off x="7239000" y="4267200"/>
            <a:ext cx="1295400" cy="21590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4502</TotalTime>
  <Words>2827</Words>
  <Application>Microsoft Office PowerPoint</Application>
  <PresentationFormat>On-screen Show (4:3)</PresentationFormat>
  <Paragraphs>233</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Arial Narrow</vt:lpstr>
      <vt:lpstr>Calibri</vt:lpstr>
      <vt:lpstr>Monotype Corsiva</vt:lpstr>
      <vt:lpstr>Horizon</vt:lpstr>
      <vt:lpstr>The Direct Care Worker’s Role in Identifying and Addressing Pain in Older Adults</vt:lpstr>
      <vt:lpstr>MODULE 1    Identifying Pain in Your Residents </vt:lpstr>
      <vt:lpstr>At the end of this module, you will be able to--</vt:lpstr>
      <vt:lpstr>At the end of this module, you will be able to--</vt:lpstr>
      <vt:lpstr>PowerPoint Presentation</vt:lpstr>
      <vt:lpstr>What is PAIN?</vt:lpstr>
      <vt:lpstr>Pain Defined</vt:lpstr>
      <vt:lpstr>Goals of Pain Management</vt:lpstr>
      <vt:lpstr>Common Causes of Pain  in Older Adults</vt:lpstr>
      <vt:lpstr>Common Causes of Pain  in Older Adults</vt:lpstr>
      <vt:lpstr>Common Causes of Pain  in Older Adults</vt:lpstr>
      <vt:lpstr>Consequences of Poorly Controlled Pain</vt:lpstr>
      <vt:lpstr>Assessing Pain in a Resident Who Can Tell You How They Feel</vt:lpstr>
      <vt:lpstr>Assessing Pain</vt:lpstr>
      <vt:lpstr>What to ask about pain</vt:lpstr>
      <vt:lpstr>How does the pain feel?</vt:lpstr>
      <vt:lpstr>How does the pain feel?</vt:lpstr>
      <vt:lpstr>How much does it hurt?</vt:lpstr>
      <vt:lpstr>How much does it hurt?</vt:lpstr>
      <vt:lpstr>Where is the pain?</vt:lpstr>
      <vt:lpstr>Duration of the pain</vt:lpstr>
      <vt:lpstr>What makes the pain worse?</vt:lpstr>
      <vt:lpstr>What (if anything) makes  the pain better?</vt:lpstr>
      <vt:lpstr>Assessing Pain in Residents Who Cannot Tell You How They Feel  (or will not admit to having pain) </vt:lpstr>
      <vt:lpstr>Non-Verbal Signs of Pain</vt:lpstr>
      <vt:lpstr>Non-Verbal Signs of Pain</vt:lpstr>
      <vt:lpstr>Non-Verbal Signs of Pain</vt:lpstr>
      <vt:lpstr>How You Can Help with  Pain Management </vt:lpstr>
      <vt:lpstr>What to do if you think a resident is having pain-</vt:lpstr>
      <vt:lpstr>QUESTIONS?</vt:lpstr>
      <vt:lpstr>Go to Module 2--  Nondrug Therapies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Direct Care Worker’s Role in Managing Pain in Older Adults</dc:title>
  <dc:creator>Owner</dc:creator>
  <cp:lastModifiedBy>Robin Douglas</cp:lastModifiedBy>
  <cp:revision>183</cp:revision>
  <dcterms:created xsi:type="dcterms:W3CDTF">2010-11-01T15:37:46Z</dcterms:created>
  <dcterms:modified xsi:type="dcterms:W3CDTF">2017-11-21T22:43:40Z</dcterms:modified>
</cp:coreProperties>
</file>